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71" r:id="rId5"/>
    <p:sldId id="272" r:id="rId6"/>
    <p:sldId id="263" r:id="rId7"/>
    <p:sldId id="262" r:id="rId8"/>
    <p:sldId id="273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67" autoAdjust="0"/>
    <p:restoredTop sz="94660"/>
  </p:normalViewPr>
  <p:slideViewPr>
    <p:cSldViewPr snapToGrid="0">
      <p:cViewPr varScale="1">
        <p:scale>
          <a:sx n="84" d="100"/>
          <a:sy n="84" d="100"/>
        </p:scale>
        <p:origin x="89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HP\Downloads\BLD468602_20190221_121200_98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HP\Downloads\BLD468602_20190221_121200_98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ropbox\00%20research\conference\2019\permanent%20and%20long-term%20migration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schemeClr val="tx1"/>
                </a:solidFill>
              </a:rPr>
              <a:t>New Dwelling Consents vs. Annual</a:t>
            </a:r>
            <a:r>
              <a:rPr lang="en-US" sz="1600" b="1" baseline="0" dirty="0">
                <a:solidFill>
                  <a:schemeClr val="tx1"/>
                </a:solidFill>
              </a:rPr>
              <a:t> Changes in Resident Population in New Zealand (1997=100)</a:t>
            </a:r>
            <a:endParaRPr lang="en-US" sz="16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3449333417446543"/>
          <c:y val="6.48799862887483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8081769948190124E-2"/>
          <c:y val="0.12415487138364133"/>
          <c:w val="0.91659283606970843"/>
          <c:h val="0.79597521020748851"/>
        </c:manualLayout>
      </c:layout>
      <c:lineChart>
        <c:grouping val="standard"/>
        <c:varyColors val="0"/>
        <c:ser>
          <c:idx val="0"/>
          <c:order val="0"/>
          <c:tx>
            <c:strRef>
              <c:f>Sheet2!$J$1</c:f>
              <c:strCache>
                <c:ptCount val="1"/>
                <c:pt idx="0">
                  <c:v>NDC-NZ</c:v>
                </c:pt>
              </c:strCache>
            </c:strRef>
          </c:tx>
          <c:spPr>
            <a:ln w="412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Sheet2!$I$2:$I$23</c:f>
              <c:numCache>
                <c:formatCode>General</c:formatCode>
                <c:ptCount val="22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</c:numCache>
            </c:numRef>
          </c:cat>
          <c:val>
            <c:numRef>
              <c:f>Sheet2!$J$2:$J$23</c:f>
              <c:numCache>
                <c:formatCode>General</c:formatCode>
                <c:ptCount val="22"/>
                <c:pt idx="0">
                  <c:v>100</c:v>
                </c:pt>
                <c:pt idx="1">
                  <c:v>82.589658878318673</c:v>
                </c:pt>
                <c:pt idx="2">
                  <c:v>104.99144210484417</c:v>
                </c:pt>
                <c:pt idx="3">
                  <c:v>79.946662420889226</c:v>
                </c:pt>
                <c:pt idx="4">
                  <c:v>81.753771444493097</c:v>
                </c:pt>
                <c:pt idx="5">
                  <c:v>108.29916809298253</c:v>
                </c:pt>
                <c:pt idx="6">
                  <c:v>119.07017474027784</c:v>
                </c:pt>
                <c:pt idx="7">
                  <c:v>125.07662301476734</c:v>
                </c:pt>
                <c:pt idx="8">
                  <c:v>103.58237471639534</c:v>
                </c:pt>
                <c:pt idx="9">
                  <c:v>103.29976515543527</c:v>
                </c:pt>
                <c:pt idx="10">
                  <c:v>101.85885443617401</c:v>
                </c:pt>
                <c:pt idx="11">
                  <c:v>73.462564184213662</c:v>
                </c:pt>
                <c:pt idx="12">
                  <c:v>57.417505871114116</c:v>
                </c:pt>
                <c:pt idx="13">
                  <c:v>62.102455916888907</c:v>
                </c:pt>
                <c:pt idx="14">
                  <c:v>54.380448194881183</c:v>
                </c:pt>
                <c:pt idx="15">
                  <c:v>67.384468415396242</c:v>
                </c:pt>
                <c:pt idx="16">
                  <c:v>84.743064124507427</c:v>
                </c:pt>
                <c:pt idx="17">
                  <c:v>98.383950961270557</c:v>
                </c:pt>
                <c:pt idx="18">
                  <c:v>107.99665645026471</c:v>
                </c:pt>
                <c:pt idx="19">
                  <c:v>119.67519802571348</c:v>
                </c:pt>
                <c:pt idx="20">
                  <c:v>123.73920312064641</c:v>
                </c:pt>
                <c:pt idx="21">
                  <c:v>131.33781793575608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A0B-3548-A1B6-2C2945FE6D89}"/>
            </c:ext>
          </c:extLst>
        </c:ser>
        <c:ser>
          <c:idx val="1"/>
          <c:order val="1"/>
          <c:tx>
            <c:strRef>
              <c:f>Sheet2!$K$1</c:f>
              <c:strCache>
                <c:ptCount val="1"/>
                <c:pt idx="0">
                  <c:v>dPop_NZ</c:v>
                </c:pt>
              </c:strCache>
            </c:strRef>
          </c:tx>
          <c:spPr>
            <a:ln w="381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Sheet2!$I$2:$I$23</c:f>
              <c:numCache>
                <c:formatCode>General</c:formatCode>
                <c:ptCount val="22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</c:numCache>
            </c:numRef>
          </c:cat>
          <c:val>
            <c:numRef>
              <c:f>Sheet2!$K$2:$K$23</c:f>
              <c:numCache>
                <c:formatCode>General</c:formatCode>
                <c:ptCount val="22"/>
                <c:pt idx="0">
                  <c:v>100</c:v>
                </c:pt>
                <c:pt idx="1">
                  <c:v>68.356997971602425</c:v>
                </c:pt>
                <c:pt idx="2">
                  <c:v>40.77079107505071</c:v>
                </c:pt>
                <c:pt idx="3">
                  <c:v>45.841784989858013</c:v>
                </c:pt>
                <c:pt idx="4">
                  <c:v>46.247464503042593</c:v>
                </c:pt>
                <c:pt idx="5">
                  <c:v>137.93103448275863</c:v>
                </c:pt>
                <c:pt idx="6">
                  <c:v>159.63488843813388</c:v>
                </c:pt>
                <c:pt idx="7">
                  <c:v>122.31237322515214</c:v>
                </c:pt>
                <c:pt idx="8">
                  <c:v>94.117647058823522</c:v>
                </c:pt>
                <c:pt idx="9">
                  <c:v>102.8397565922921</c:v>
                </c:pt>
                <c:pt idx="10">
                  <c:v>79.513184584178504</c:v>
                </c:pt>
                <c:pt idx="11">
                  <c:v>73.022312373225148</c:v>
                </c:pt>
                <c:pt idx="12">
                  <c:v>86.81541582150102</c:v>
                </c:pt>
                <c:pt idx="13">
                  <c:v>97.56592292089249</c:v>
                </c:pt>
                <c:pt idx="14">
                  <c:v>67.545638945233264</c:v>
                </c:pt>
                <c:pt idx="15">
                  <c:v>48.884381338742394</c:v>
                </c:pt>
                <c:pt idx="16">
                  <c:v>68.965517241379317</c:v>
                </c:pt>
                <c:pt idx="17">
                  <c:v>137.11967545638944</c:v>
                </c:pt>
                <c:pt idx="18">
                  <c:v>174.4421906693712</c:v>
                </c:pt>
                <c:pt idx="19">
                  <c:v>197.76876267748477</c:v>
                </c:pt>
                <c:pt idx="20">
                  <c:v>204.25963488843814</c:v>
                </c:pt>
                <c:pt idx="21">
                  <c:v>185.80121703853956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A0B-3548-A1B6-2C2945FE6D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53325855"/>
        <c:axId val="1906699471"/>
      </c:lineChart>
      <c:catAx>
        <c:axId val="19533258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06699471"/>
        <c:crosses val="autoZero"/>
        <c:auto val="1"/>
        <c:lblAlgn val="ctr"/>
        <c:lblOffset val="100"/>
        <c:tickLblSkip val="5"/>
        <c:noMultiLvlLbl val="0"/>
      </c:catAx>
      <c:valAx>
        <c:axId val="1906699471"/>
        <c:scaling>
          <c:orientation val="minMax"/>
          <c:max val="210"/>
          <c:min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33258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42412862432901993"/>
          <c:y val="0.24571053692049735"/>
          <c:w val="0.29297924669792713"/>
          <c:h val="0.121583242864123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schemeClr val="tx1"/>
                </a:solidFill>
              </a:rPr>
              <a:t>New Dwelling Consent</a:t>
            </a:r>
            <a:r>
              <a:rPr lang="en-US" sz="1600" b="1" baseline="0" dirty="0">
                <a:solidFill>
                  <a:schemeClr val="tx1"/>
                </a:solidFill>
              </a:rPr>
              <a:t>s: Auckland vs. New Zealand (1997=100)</a:t>
            </a:r>
            <a:endParaRPr lang="en-US" sz="16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2684684196931809"/>
          <c:y val="6.57380897879932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4005051592463863E-2"/>
          <c:y val="0.12737205220253059"/>
          <c:w val="0.92450284638468372"/>
          <c:h val="0.79086317470656708"/>
        </c:manualLayout>
      </c:layout>
      <c:lineChart>
        <c:grouping val="standar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NDC-AKL</c:v>
                </c:pt>
              </c:strCache>
            </c:strRef>
          </c:tx>
          <c:spPr>
            <a:ln w="412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Sheet2!$A$2:$A$23</c:f>
              <c:numCache>
                <c:formatCode>General</c:formatCode>
                <c:ptCount val="22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</c:numCache>
            </c:numRef>
          </c:cat>
          <c:val>
            <c:numRef>
              <c:f>Sheet2!$B$2:$B$23</c:f>
              <c:numCache>
                <c:formatCode>General</c:formatCode>
                <c:ptCount val="22"/>
                <c:pt idx="0">
                  <c:v>100</c:v>
                </c:pt>
                <c:pt idx="1">
                  <c:v>80.004118616144964</c:v>
                </c:pt>
                <c:pt idx="2">
                  <c:v>115.96993410214166</c:v>
                </c:pt>
                <c:pt idx="3">
                  <c:v>80.42627677100495</c:v>
                </c:pt>
                <c:pt idx="4">
                  <c:v>83.577018121911038</c:v>
                </c:pt>
                <c:pt idx="5">
                  <c:v>125.43245469522239</c:v>
                </c:pt>
                <c:pt idx="6">
                  <c:v>116.42298187808898</c:v>
                </c:pt>
                <c:pt idx="7">
                  <c:v>124.74258649093903</c:v>
                </c:pt>
                <c:pt idx="8">
                  <c:v>79.355436573311366</c:v>
                </c:pt>
                <c:pt idx="9">
                  <c:v>74.238056013179573</c:v>
                </c:pt>
                <c:pt idx="10">
                  <c:v>62.911861614497532</c:v>
                </c:pt>
                <c:pt idx="11">
                  <c:v>44.357495881383855</c:v>
                </c:pt>
                <c:pt idx="12">
                  <c:v>35.780477759472817</c:v>
                </c:pt>
                <c:pt idx="13">
                  <c:v>37.098434925864908</c:v>
                </c:pt>
                <c:pt idx="14">
                  <c:v>38.83855024711697</c:v>
                </c:pt>
                <c:pt idx="15">
                  <c:v>47.178747940691927</c:v>
                </c:pt>
                <c:pt idx="16">
                  <c:v>64.971169686985178</c:v>
                </c:pt>
                <c:pt idx="17">
                  <c:v>78.583196046128506</c:v>
                </c:pt>
                <c:pt idx="18">
                  <c:v>95.253294892915989</c:v>
                </c:pt>
                <c:pt idx="19">
                  <c:v>103.2331136738056</c:v>
                </c:pt>
                <c:pt idx="20">
                  <c:v>111.89250411861616</c:v>
                </c:pt>
                <c:pt idx="21">
                  <c:v>132.4341021416804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F7A-4FCA-BF2F-702BDCC91063}"/>
            </c:ext>
          </c:extLst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NDC-NZ</c:v>
                </c:pt>
              </c:strCache>
            </c:strRef>
          </c:tx>
          <c:spPr>
            <a:ln w="412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Sheet2!$A$2:$A$23</c:f>
              <c:numCache>
                <c:formatCode>General</c:formatCode>
                <c:ptCount val="22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</c:numCache>
            </c:numRef>
          </c:cat>
          <c:val>
            <c:numRef>
              <c:f>Sheet2!$C$2:$C$23</c:f>
              <c:numCache>
                <c:formatCode>General</c:formatCode>
                <c:ptCount val="22"/>
                <c:pt idx="0">
                  <c:v>100</c:v>
                </c:pt>
                <c:pt idx="1">
                  <c:v>82.589658878318673</c:v>
                </c:pt>
                <c:pt idx="2">
                  <c:v>104.99144210484417</c:v>
                </c:pt>
                <c:pt idx="3">
                  <c:v>79.946662420889226</c:v>
                </c:pt>
                <c:pt idx="4">
                  <c:v>81.753771444493097</c:v>
                </c:pt>
                <c:pt idx="5">
                  <c:v>108.29916809298253</c:v>
                </c:pt>
                <c:pt idx="6">
                  <c:v>119.07017474027784</c:v>
                </c:pt>
                <c:pt idx="7">
                  <c:v>125.07662301476734</c:v>
                </c:pt>
                <c:pt idx="8">
                  <c:v>103.58237471639534</c:v>
                </c:pt>
                <c:pt idx="9">
                  <c:v>103.29976515543527</c:v>
                </c:pt>
                <c:pt idx="10">
                  <c:v>101.85885443617401</c:v>
                </c:pt>
                <c:pt idx="11">
                  <c:v>73.462564184213662</c:v>
                </c:pt>
                <c:pt idx="12">
                  <c:v>57.417505871114116</c:v>
                </c:pt>
                <c:pt idx="13">
                  <c:v>62.102455916888907</c:v>
                </c:pt>
                <c:pt idx="14">
                  <c:v>54.380448194881183</c:v>
                </c:pt>
                <c:pt idx="15">
                  <c:v>67.384468415396242</c:v>
                </c:pt>
                <c:pt idx="16">
                  <c:v>84.743064124507427</c:v>
                </c:pt>
                <c:pt idx="17">
                  <c:v>98.383950961270557</c:v>
                </c:pt>
                <c:pt idx="18">
                  <c:v>107.99665645026471</c:v>
                </c:pt>
                <c:pt idx="19">
                  <c:v>119.67519802571348</c:v>
                </c:pt>
                <c:pt idx="20">
                  <c:v>123.73920312064641</c:v>
                </c:pt>
                <c:pt idx="21">
                  <c:v>131.33781793575608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F7A-4FCA-BF2F-702BDCC910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53158559"/>
        <c:axId val="1944978943"/>
      </c:lineChart>
      <c:catAx>
        <c:axId val="19531585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4978943"/>
        <c:crosses val="autoZero"/>
        <c:auto val="1"/>
        <c:lblAlgn val="ctr"/>
        <c:lblOffset val="100"/>
        <c:tickLblSkip val="5"/>
        <c:noMultiLvlLbl val="0"/>
      </c:catAx>
      <c:valAx>
        <c:axId val="1944978943"/>
        <c:scaling>
          <c:orientation val="minMax"/>
          <c:max val="210"/>
          <c:min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3158559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49854102445236259"/>
          <c:y val="0.31027994955670407"/>
          <c:w val="0.25811387469713104"/>
          <c:h val="0.235265101452142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baseline="0" dirty="0">
                <a:solidFill>
                  <a:schemeClr val="tx1"/>
                </a:solidFill>
                <a:effectLst/>
              </a:rPr>
              <a:t>New Dwelling Consents vs. Annual Changes in Resident Population in Auckland (1997=100)</a:t>
            </a:r>
            <a:endParaRPr lang="en-NZ" sz="1600" b="1" dirty="0">
              <a:solidFill>
                <a:schemeClr val="tx1"/>
              </a:solidFill>
              <a:effectLst/>
            </a:endParaRPr>
          </a:p>
        </c:rich>
      </c:tx>
      <c:layout>
        <c:manualLayout>
          <c:xMode val="edge"/>
          <c:yMode val="edge"/>
          <c:x val="9.822512992638667E-2"/>
          <c:y val="0.114425527091730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3002147035464154E-2"/>
          <c:y val="0.16553373381667155"/>
          <c:w val="0.92129976545656722"/>
          <c:h val="0.74447158021292514"/>
        </c:manualLayout>
      </c:layout>
      <c:lineChart>
        <c:grouping val="standard"/>
        <c:varyColors val="0"/>
        <c:ser>
          <c:idx val="0"/>
          <c:order val="0"/>
          <c:tx>
            <c:strRef>
              <c:f>Sheet2!$F$1</c:f>
              <c:strCache>
                <c:ptCount val="1"/>
                <c:pt idx="0">
                  <c:v>NDC-AKL</c:v>
                </c:pt>
              </c:strCache>
            </c:strRef>
          </c:tx>
          <c:spPr>
            <a:ln w="412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Sheet2!$E$2:$E$23</c:f>
              <c:numCache>
                <c:formatCode>General</c:formatCode>
                <c:ptCount val="22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</c:numCache>
            </c:numRef>
          </c:cat>
          <c:val>
            <c:numRef>
              <c:f>Sheet2!$F$2:$F$23</c:f>
              <c:numCache>
                <c:formatCode>General</c:formatCode>
                <c:ptCount val="22"/>
                <c:pt idx="0">
                  <c:v>100</c:v>
                </c:pt>
                <c:pt idx="1">
                  <c:v>80.004118616144964</c:v>
                </c:pt>
                <c:pt idx="2">
                  <c:v>115.96993410214166</c:v>
                </c:pt>
                <c:pt idx="3">
                  <c:v>80.42627677100495</c:v>
                </c:pt>
                <c:pt idx="4">
                  <c:v>83.577018121911038</c:v>
                </c:pt>
                <c:pt idx="5">
                  <c:v>125.43245469522239</c:v>
                </c:pt>
                <c:pt idx="6">
                  <c:v>116.42298187808898</c:v>
                </c:pt>
                <c:pt idx="7">
                  <c:v>124.74258649093903</c:v>
                </c:pt>
                <c:pt idx="8">
                  <c:v>79.355436573311366</c:v>
                </c:pt>
                <c:pt idx="9">
                  <c:v>74.238056013179573</c:v>
                </c:pt>
                <c:pt idx="10">
                  <c:v>62.911861614497532</c:v>
                </c:pt>
                <c:pt idx="11">
                  <c:v>44.357495881383855</c:v>
                </c:pt>
                <c:pt idx="12">
                  <c:v>35.780477759472817</c:v>
                </c:pt>
                <c:pt idx="13">
                  <c:v>37.098434925864908</c:v>
                </c:pt>
                <c:pt idx="14">
                  <c:v>38.83855024711697</c:v>
                </c:pt>
                <c:pt idx="15">
                  <c:v>47.178747940691927</c:v>
                </c:pt>
                <c:pt idx="16">
                  <c:v>64.971169686985178</c:v>
                </c:pt>
                <c:pt idx="17">
                  <c:v>78.583196046128506</c:v>
                </c:pt>
                <c:pt idx="18">
                  <c:v>95.253294892915989</c:v>
                </c:pt>
                <c:pt idx="19">
                  <c:v>103.2331136738056</c:v>
                </c:pt>
                <c:pt idx="20">
                  <c:v>111.89250411861616</c:v>
                </c:pt>
                <c:pt idx="21">
                  <c:v>132.4341021416804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1E7-2546-9E6B-A0941EEBE36C}"/>
            </c:ext>
          </c:extLst>
        </c:ser>
        <c:ser>
          <c:idx val="1"/>
          <c:order val="1"/>
          <c:tx>
            <c:strRef>
              <c:f>Sheet2!$G$1</c:f>
              <c:strCache>
                <c:ptCount val="1"/>
                <c:pt idx="0">
                  <c:v>dPop_AKL</c:v>
                </c:pt>
              </c:strCache>
            </c:strRef>
          </c:tx>
          <c:spPr>
            <a:ln w="412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Sheet2!$E$2:$E$23</c:f>
              <c:numCache>
                <c:formatCode>General</c:formatCode>
                <c:ptCount val="22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</c:numCache>
            </c:numRef>
          </c:cat>
          <c:val>
            <c:numRef>
              <c:f>Sheet2!$G$2:$G$23</c:f>
              <c:numCache>
                <c:formatCode>General</c:formatCode>
                <c:ptCount val="22"/>
                <c:pt idx="0">
                  <c:v>100</c:v>
                </c:pt>
                <c:pt idx="1">
                  <c:v>72.168284789644005</c:v>
                </c:pt>
                <c:pt idx="2">
                  <c:v>51.132686084142399</c:v>
                </c:pt>
                <c:pt idx="3">
                  <c:v>54.045307443365701</c:v>
                </c:pt>
                <c:pt idx="4">
                  <c:v>54.368932038834949</c:v>
                </c:pt>
                <c:pt idx="5">
                  <c:v>121.35922330097087</c:v>
                </c:pt>
                <c:pt idx="6">
                  <c:v>135.27508090614887</c:v>
                </c:pt>
                <c:pt idx="7">
                  <c:v>91.909385113268598</c:v>
                </c:pt>
                <c:pt idx="8">
                  <c:v>74.110032362459549</c:v>
                </c:pt>
                <c:pt idx="9">
                  <c:v>77.993527508090608</c:v>
                </c:pt>
                <c:pt idx="10">
                  <c:v>56.310679611650485</c:v>
                </c:pt>
                <c:pt idx="11">
                  <c:v>48.867313915857608</c:v>
                </c:pt>
                <c:pt idx="12">
                  <c:v>52.427184466019419</c:v>
                </c:pt>
                <c:pt idx="13">
                  <c:v>57.928802588996767</c:v>
                </c:pt>
                <c:pt idx="14">
                  <c:v>64.724919093851128</c:v>
                </c:pt>
                <c:pt idx="15">
                  <c:v>54.692556634304211</c:v>
                </c:pt>
                <c:pt idx="16">
                  <c:v>54.045307443365701</c:v>
                </c:pt>
                <c:pt idx="17">
                  <c:v>109.06148867313917</c:v>
                </c:pt>
                <c:pt idx="18">
                  <c:v>139.15857605177993</c:v>
                </c:pt>
                <c:pt idx="19">
                  <c:v>144.33656957928801</c:v>
                </c:pt>
                <c:pt idx="20">
                  <c:v>138.18770226537217</c:v>
                </c:pt>
                <c:pt idx="21">
                  <c:v>125.24271844660196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1E7-2546-9E6B-A0941EEBE3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3762399"/>
        <c:axId val="1963182719"/>
      </c:lineChart>
      <c:catAx>
        <c:axId val="19637623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3182719"/>
        <c:crosses val="autoZero"/>
        <c:auto val="1"/>
        <c:lblAlgn val="ctr"/>
        <c:lblOffset val="100"/>
        <c:tickLblSkip val="3"/>
        <c:noMultiLvlLbl val="0"/>
      </c:catAx>
      <c:valAx>
        <c:axId val="1963182719"/>
        <c:scaling>
          <c:orientation val="minMax"/>
          <c:max val="150"/>
          <c:min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37623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40929748012961464"/>
          <c:y val="0.30507953835516632"/>
          <c:w val="0.32842313954092034"/>
          <c:h val="0.170851547564709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NZ" sz="1600" b="1" dirty="0">
                <a:solidFill>
                  <a:schemeClr val="tx1"/>
                </a:solidFill>
              </a:rPr>
              <a:t>Arrivals</a:t>
            </a:r>
            <a:r>
              <a:rPr lang="en-NZ" sz="1600" b="1" baseline="0" dirty="0">
                <a:solidFill>
                  <a:schemeClr val="tx1"/>
                </a:solidFill>
              </a:rPr>
              <a:t> and Departures of </a:t>
            </a:r>
            <a:r>
              <a:rPr lang="en-NZ" sz="1600" b="1" dirty="0">
                <a:solidFill>
                  <a:schemeClr val="tx1"/>
                </a:solidFill>
              </a:rPr>
              <a:t>PLT Migrants in 1979-2018 (in Thousands)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169055285971915"/>
          <c:y val="0.14979692741075343"/>
          <c:w val="0.85867747985483778"/>
          <c:h val="0.77232558707541654"/>
        </c:manualLayout>
      </c:layout>
      <c:lineChart>
        <c:grouping val="standard"/>
        <c:varyColors val="0"/>
        <c:ser>
          <c:idx val="0"/>
          <c:order val="0"/>
          <c:tx>
            <c:strRef>
              <c:f>Sheet9!$B$1</c:f>
              <c:strCache>
                <c:ptCount val="1"/>
                <c:pt idx="0">
                  <c:v>ARR_NZ</c:v>
                </c:pt>
              </c:strCache>
            </c:strRef>
          </c:tx>
          <c:spPr>
            <a:ln w="381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Sheet9!$A$2:$A$41</c:f>
              <c:numCache>
                <c:formatCode>General</c:formatCode>
                <c:ptCount val="40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 formatCode="#,##0">
                  <c:v>2018</c:v>
                </c:pt>
              </c:numCache>
            </c:numRef>
          </c:cat>
          <c:val>
            <c:numRef>
              <c:f>Sheet9!$B$2:$B$41</c:f>
              <c:numCache>
                <c:formatCode>General</c:formatCode>
                <c:ptCount val="40"/>
                <c:pt idx="0">
                  <c:v>21.445</c:v>
                </c:pt>
                <c:pt idx="1">
                  <c:v>24.5</c:v>
                </c:pt>
                <c:pt idx="2">
                  <c:v>24.754999999999999</c:v>
                </c:pt>
                <c:pt idx="3">
                  <c:v>25.388999999999999</c:v>
                </c:pt>
                <c:pt idx="4">
                  <c:v>24.303999999999998</c:v>
                </c:pt>
                <c:pt idx="5">
                  <c:v>20.155999999999999</c:v>
                </c:pt>
                <c:pt idx="6">
                  <c:v>18.510999999999999</c:v>
                </c:pt>
                <c:pt idx="7">
                  <c:v>21.558</c:v>
                </c:pt>
                <c:pt idx="8">
                  <c:v>24.539000000000001</c:v>
                </c:pt>
                <c:pt idx="9">
                  <c:v>21.518000000000001</c:v>
                </c:pt>
                <c:pt idx="10">
                  <c:v>24.321000000000002</c:v>
                </c:pt>
                <c:pt idx="11">
                  <c:v>28.981000000000002</c:v>
                </c:pt>
                <c:pt idx="12">
                  <c:v>24.596</c:v>
                </c:pt>
                <c:pt idx="13">
                  <c:v>22.108000000000001</c:v>
                </c:pt>
                <c:pt idx="14">
                  <c:v>22.584</c:v>
                </c:pt>
                <c:pt idx="15">
                  <c:v>23.122</c:v>
                </c:pt>
                <c:pt idx="16">
                  <c:v>23.363</c:v>
                </c:pt>
                <c:pt idx="17">
                  <c:v>22.83</c:v>
                </c:pt>
                <c:pt idx="18">
                  <c:v>22.145</c:v>
                </c:pt>
                <c:pt idx="19">
                  <c:v>21.298999999999999</c:v>
                </c:pt>
                <c:pt idx="20">
                  <c:v>22.550999999999998</c:v>
                </c:pt>
                <c:pt idx="21">
                  <c:v>20.763000000000002</c:v>
                </c:pt>
                <c:pt idx="22">
                  <c:v>23.465</c:v>
                </c:pt>
                <c:pt idx="23">
                  <c:v>25.417000000000002</c:v>
                </c:pt>
                <c:pt idx="24">
                  <c:v>27.690999999999999</c:v>
                </c:pt>
                <c:pt idx="25">
                  <c:v>25.068999999999999</c:v>
                </c:pt>
                <c:pt idx="26">
                  <c:v>24.164999999999999</c:v>
                </c:pt>
                <c:pt idx="27">
                  <c:v>24.018000000000001</c:v>
                </c:pt>
                <c:pt idx="28">
                  <c:v>22.969000000000001</c:v>
                </c:pt>
                <c:pt idx="29">
                  <c:v>23.553000000000001</c:v>
                </c:pt>
                <c:pt idx="30">
                  <c:v>26.084</c:v>
                </c:pt>
                <c:pt idx="31">
                  <c:v>24.850999999999999</c:v>
                </c:pt>
                <c:pt idx="32">
                  <c:v>23.19</c:v>
                </c:pt>
                <c:pt idx="33">
                  <c:v>23.21</c:v>
                </c:pt>
                <c:pt idx="34">
                  <c:v>26.456</c:v>
                </c:pt>
                <c:pt idx="35">
                  <c:v>29.027999999999999</c:v>
                </c:pt>
                <c:pt idx="36">
                  <c:v>30.17</c:v>
                </c:pt>
                <c:pt idx="37">
                  <c:v>31.670999999999999</c:v>
                </c:pt>
                <c:pt idx="38">
                  <c:v>32.244999999999997</c:v>
                </c:pt>
                <c:pt idx="39" formatCode="#,##0">
                  <c:v>28.457000000000001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6E0-4E23-9436-849BD61EE1CD}"/>
            </c:ext>
          </c:extLst>
        </c:ser>
        <c:ser>
          <c:idx val="1"/>
          <c:order val="1"/>
          <c:tx>
            <c:strRef>
              <c:f>Sheet9!$C$1</c:f>
              <c:strCache>
                <c:ptCount val="1"/>
                <c:pt idx="0">
                  <c:v>ARR_AUS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numRef>
              <c:f>Sheet9!$A$2:$A$41</c:f>
              <c:numCache>
                <c:formatCode>General</c:formatCode>
                <c:ptCount val="40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 formatCode="#,##0">
                  <c:v>2018</c:v>
                </c:pt>
              </c:numCache>
            </c:numRef>
          </c:cat>
          <c:val>
            <c:numRef>
              <c:f>Sheet9!$C$2:$C$41</c:f>
              <c:numCache>
                <c:formatCode>General</c:formatCode>
                <c:ptCount val="40"/>
                <c:pt idx="0">
                  <c:v>4.8689999999999998</c:v>
                </c:pt>
                <c:pt idx="1">
                  <c:v>4.819</c:v>
                </c:pt>
                <c:pt idx="2">
                  <c:v>3.8340000000000001</c:v>
                </c:pt>
                <c:pt idx="3">
                  <c:v>3.8370000000000002</c:v>
                </c:pt>
                <c:pt idx="4">
                  <c:v>4.1150000000000002</c:v>
                </c:pt>
                <c:pt idx="5">
                  <c:v>4.133</c:v>
                </c:pt>
                <c:pt idx="6">
                  <c:v>3.681</c:v>
                </c:pt>
                <c:pt idx="7">
                  <c:v>3.8490000000000002</c:v>
                </c:pt>
                <c:pt idx="8">
                  <c:v>4.17</c:v>
                </c:pt>
                <c:pt idx="9">
                  <c:v>3.5350000000000001</c:v>
                </c:pt>
                <c:pt idx="10">
                  <c:v>3.5390000000000001</c:v>
                </c:pt>
                <c:pt idx="11">
                  <c:v>4.2789999999999999</c:v>
                </c:pt>
                <c:pt idx="12">
                  <c:v>3.8370000000000002</c:v>
                </c:pt>
                <c:pt idx="13">
                  <c:v>3.45</c:v>
                </c:pt>
                <c:pt idx="14">
                  <c:v>4.0670000000000002</c:v>
                </c:pt>
                <c:pt idx="15">
                  <c:v>4.3550000000000004</c:v>
                </c:pt>
                <c:pt idx="16">
                  <c:v>4.7249999999999996</c:v>
                </c:pt>
                <c:pt idx="17">
                  <c:v>5.0529999999999999</c:v>
                </c:pt>
                <c:pt idx="18">
                  <c:v>4.6260000000000003</c:v>
                </c:pt>
                <c:pt idx="19">
                  <c:v>3.9710000000000001</c:v>
                </c:pt>
                <c:pt idx="20">
                  <c:v>3.605</c:v>
                </c:pt>
                <c:pt idx="21">
                  <c:v>3.661</c:v>
                </c:pt>
                <c:pt idx="22">
                  <c:v>3.9159999999999999</c:v>
                </c:pt>
                <c:pt idx="23">
                  <c:v>4.1529999999999996</c:v>
                </c:pt>
                <c:pt idx="24">
                  <c:v>4.8220000000000001</c:v>
                </c:pt>
                <c:pt idx="25">
                  <c:v>5.4370000000000003</c:v>
                </c:pt>
                <c:pt idx="26">
                  <c:v>5.12</c:v>
                </c:pt>
                <c:pt idx="27">
                  <c:v>4.7910000000000004</c:v>
                </c:pt>
                <c:pt idx="28">
                  <c:v>4.8630000000000004</c:v>
                </c:pt>
                <c:pt idx="29">
                  <c:v>4.282</c:v>
                </c:pt>
                <c:pt idx="30">
                  <c:v>3.8860000000000001</c:v>
                </c:pt>
                <c:pt idx="31">
                  <c:v>4.1429999999999998</c:v>
                </c:pt>
                <c:pt idx="32">
                  <c:v>3.6970000000000001</c:v>
                </c:pt>
                <c:pt idx="33">
                  <c:v>3.58</c:v>
                </c:pt>
                <c:pt idx="34">
                  <c:v>4.4169999999999998</c:v>
                </c:pt>
                <c:pt idx="35">
                  <c:v>4.8940000000000001</c:v>
                </c:pt>
                <c:pt idx="36">
                  <c:v>5.5460000000000003</c:v>
                </c:pt>
                <c:pt idx="37">
                  <c:v>6.0330000000000004</c:v>
                </c:pt>
                <c:pt idx="38">
                  <c:v>6.4989999999999997</c:v>
                </c:pt>
                <c:pt idx="39" formatCode="#,##0">
                  <c:v>5.6539999999999999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6E0-4E23-9436-849BD61EE1CD}"/>
            </c:ext>
          </c:extLst>
        </c:ser>
        <c:ser>
          <c:idx val="2"/>
          <c:order val="2"/>
          <c:tx>
            <c:strRef>
              <c:f>Sheet9!$D$1</c:f>
              <c:strCache>
                <c:ptCount val="1"/>
                <c:pt idx="0">
                  <c:v>ARR_Others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Sheet9!$A$2:$A$41</c:f>
              <c:numCache>
                <c:formatCode>General</c:formatCode>
                <c:ptCount val="40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 formatCode="#,##0">
                  <c:v>2018</c:v>
                </c:pt>
              </c:numCache>
            </c:numRef>
          </c:cat>
          <c:val>
            <c:numRef>
              <c:f>Sheet9!$D$2:$D$41</c:f>
              <c:numCache>
                <c:formatCode>General</c:formatCode>
                <c:ptCount val="40"/>
                <c:pt idx="0">
                  <c:v>14.449</c:v>
                </c:pt>
                <c:pt idx="1">
                  <c:v>15.936999999999999</c:v>
                </c:pt>
                <c:pt idx="2">
                  <c:v>16.446999999999999</c:v>
                </c:pt>
                <c:pt idx="3">
                  <c:v>16.449000000000002</c:v>
                </c:pt>
                <c:pt idx="4">
                  <c:v>13.737</c:v>
                </c:pt>
                <c:pt idx="5">
                  <c:v>12.763999999999999</c:v>
                </c:pt>
                <c:pt idx="6">
                  <c:v>13.202999999999999</c:v>
                </c:pt>
                <c:pt idx="7">
                  <c:v>16.222000000000001</c:v>
                </c:pt>
                <c:pt idx="8">
                  <c:v>19.664000000000001</c:v>
                </c:pt>
                <c:pt idx="9">
                  <c:v>21.475999999999999</c:v>
                </c:pt>
                <c:pt idx="10">
                  <c:v>21.4</c:v>
                </c:pt>
                <c:pt idx="11">
                  <c:v>23.222000000000001</c:v>
                </c:pt>
                <c:pt idx="12">
                  <c:v>22.145</c:v>
                </c:pt>
                <c:pt idx="13">
                  <c:v>22.585999999999999</c:v>
                </c:pt>
                <c:pt idx="14">
                  <c:v>28.43</c:v>
                </c:pt>
                <c:pt idx="15">
                  <c:v>36.905000000000001</c:v>
                </c:pt>
                <c:pt idx="16">
                  <c:v>49.475000000000001</c:v>
                </c:pt>
                <c:pt idx="17">
                  <c:v>51.122</c:v>
                </c:pt>
                <c:pt idx="18">
                  <c:v>40.865000000000002</c:v>
                </c:pt>
                <c:pt idx="19">
                  <c:v>32.950000000000003</c:v>
                </c:pt>
                <c:pt idx="20">
                  <c:v>33.587000000000003</c:v>
                </c:pt>
                <c:pt idx="21">
                  <c:v>38.57</c:v>
                </c:pt>
                <c:pt idx="22">
                  <c:v>53.713000000000001</c:v>
                </c:pt>
                <c:pt idx="23">
                  <c:v>66.381</c:v>
                </c:pt>
                <c:pt idx="24">
                  <c:v>60.146999999999998</c:v>
                </c:pt>
                <c:pt idx="25">
                  <c:v>49.972999999999999</c:v>
                </c:pt>
                <c:pt idx="26">
                  <c:v>49.677999999999997</c:v>
                </c:pt>
                <c:pt idx="27">
                  <c:v>53.923000000000002</c:v>
                </c:pt>
                <c:pt idx="28">
                  <c:v>54.74</c:v>
                </c:pt>
                <c:pt idx="29">
                  <c:v>59.628</c:v>
                </c:pt>
                <c:pt idx="30">
                  <c:v>56.44</c:v>
                </c:pt>
                <c:pt idx="31">
                  <c:v>53.475000000000001</c:v>
                </c:pt>
                <c:pt idx="32">
                  <c:v>57.3</c:v>
                </c:pt>
                <c:pt idx="33">
                  <c:v>58.465000000000003</c:v>
                </c:pt>
                <c:pt idx="34">
                  <c:v>63.091999999999999</c:v>
                </c:pt>
                <c:pt idx="35">
                  <c:v>75.394999999999996</c:v>
                </c:pt>
                <c:pt idx="36">
                  <c:v>86.221000000000004</c:v>
                </c:pt>
                <c:pt idx="37">
                  <c:v>89.600999999999999</c:v>
                </c:pt>
                <c:pt idx="38">
                  <c:v>92.822000000000003</c:v>
                </c:pt>
                <c:pt idx="39" formatCode="#,##0">
                  <c:v>87.899000000000001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6E0-4E23-9436-849BD61EE1CD}"/>
            </c:ext>
          </c:extLst>
        </c:ser>
        <c:ser>
          <c:idx val="3"/>
          <c:order val="3"/>
          <c:tx>
            <c:strRef>
              <c:f>Sheet9!$E$1</c:f>
              <c:strCache>
                <c:ptCount val="1"/>
                <c:pt idx="0">
                  <c:v>DEP_NZ</c:v>
                </c:pt>
              </c:strCache>
            </c:strRef>
          </c:tx>
          <c:spPr>
            <a:ln w="38100" cap="rnd">
              <a:solidFill>
                <a:srgbClr val="0070C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Sheet9!$A$2:$A$41</c:f>
              <c:numCache>
                <c:formatCode>General</c:formatCode>
                <c:ptCount val="40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 formatCode="#,##0">
                  <c:v>2018</c:v>
                </c:pt>
              </c:numCache>
            </c:numRef>
          </c:cat>
          <c:val>
            <c:numRef>
              <c:f>Sheet9!$E$2:$E$41</c:f>
              <c:numCache>
                <c:formatCode>General</c:formatCode>
                <c:ptCount val="40"/>
                <c:pt idx="0">
                  <c:v>64.072000000000003</c:v>
                </c:pt>
                <c:pt idx="1">
                  <c:v>53.347999999999999</c:v>
                </c:pt>
                <c:pt idx="2">
                  <c:v>48.951999999999998</c:v>
                </c:pt>
                <c:pt idx="3">
                  <c:v>37.588000000000001</c:v>
                </c:pt>
                <c:pt idx="4">
                  <c:v>24.940999999999999</c:v>
                </c:pt>
                <c:pt idx="5">
                  <c:v>30.331</c:v>
                </c:pt>
                <c:pt idx="6">
                  <c:v>43.893999999999998</c:v>
                </c:pt>
                <c:pt idx="7">
                  <c:v>50.093000000000004</c:v>
                </c:pt>
                <c:pt idx="8">
                  <c:v>49.018999999999998</c:v>
                </c:pt>
                <c:pt idx="9">
                  <c:v>58.017000000000003</c:v>
                </c:pt>
                <c:pt idx="10">
                  <c:v>49.67</c:v>
                </c:pt>
                <c:pt idx="11">
                  <c:v>35.959000000000003</c:v>
                </c:pt>
                <c:pt idx="12">
                  <c:v>30.603000000000002</c:v>
                </c:pt>
                <c:pt idx="13">
                  <c:v>30.808</c:v>
                </c:pt>
                <c:pt idx="14">
                  <c:v>30.44</c:v>
                </c:pt>
                <c:pt idx="15">
                  <c:v>34.008000000000003</c:v>
                </c:pt>
                <c:pt idx="16">
                  <c:v>37.417999999999999</c:v>
                </c:pt>
                <c:pt idx="17">
                  <c:v>40.743000000000002</c:v>
                </c:pt>
                <c:pt idx="18">
                  <c:v>44.273000000000003</c:v>
                </c:pt>
                <c:pt idx="19">
                  <c:v>48.273000000000003</c:v>
                </c:pt>
                <c:pt idx="20">
                  <c:v>53.215000000000003</c:v>
                </c:pt>
                <c:pt idx="21">
                  <c:v>58.68</c:v>
                </c:pt>
                <c:pt idx="22">
                  <c:v>56.030999999999999</c:v>
                </c:pt>
                <c:pt idx="23">
                  <c:v>42.112000000000002</c:v>
                </c:pt>
                <c:pt idx="24">
                  <c:v>38.859000000000002</c:v>
                </c:pt>
                <c:pt idx="25">
                  <c:v>43.19</c:v>
                </c:pt>
                <c:pt idx="26">
                  <c:v>49.201000000000001</c:v>
                </c:pt>
                <c:pt idx="27">
                  <c:v>47.616</c:v>
                </c:pt>
                <c:pt idx="28">
                  <c:v>55.645000000000003</c:v>
                </c:pt>
                <c:pt idx="29">
                  <c:v>60.601999999999997</c:v>
                </c:pt>
                <c:pt idx="30">
                  <c:v>41.558</c:v>
                </c:pt>
                <c:pt idx="31">
                  <c:v>45.741</c:v>
                </c:pt>
                <c:pt idx="32">
                  <c:v>59.643999999999998</c:v>
                </c:pt>
                <c:pt idx="33">
                  <c:v>62.054000000000002</c:v>
                </c:pt>
                <c:pt idx="34">
                  <c:v>48.268000000000001</c:v>
                </c:pt>
                <c:pt idx="35">
                  <c:v>36.728000000000002</c:v>
                </c:pt>
                <c:pt idx="36">
                  <c:v>34.895000000000003</c:v>
                </c:pt>
                <c:pt idx="37">
                  <c:v>33.488999999999997</c:v>
                </c:pt>
                <c:pt idx="38">
                  <c:v>33.287999999999997</c:v>
                </c:pt>
                <c:pt idx="39" formatCode="#,##0">
                  <c:v>27.434999999999999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6E0-4E23-9436-849BD61EE1CD}"/>
            </c:ext>
          </c:extLst>
        </c:ser>
        <c:ser>
          <c:idx val="4"/>
          <c:order val="4"/>
          <c:tx>
            <c:strRef>
              <c:f>Sheet9!$F$1</c:f>
              <c:strCache>
                <c:ptCount val="1"/>
                <c:pt idx="0">
                  <c:v>DEP_AUS</c:v>
                </c:pt>
              </c:strCache>
            </c:strRef>
          </c:tx>
          <c:spPr>
            <a:ln w="28575" cap="rnd">
              <a:solidFill>
                <a:srgbClr val="7030A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Sheet9!$A$2:$A$41</c:f>
              <c:numCache>
                <c:formatCode>General</c:formatCode>
                <c:ptCount val="40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 formatCode="#,##0">
                  <c:v>2018</c:v>
                </c:pt>
              </c:numCache>
            </c:numRef>
          </c:cat>
          <c:val>
            <c:numRef>
              <c:f>Sheet9!$F$2:$F$41</c:f>
              <c:numCache>
                <c:formatCode>General</c:formatCode>
                <c:ptCount val="40"/>
                <c:pt idx="0">
                  <c:v>4.4770000000000003</c:v>
                </c:pt>
                <c:pt idx="1">
                  <c:v>3.93</c:v>
                </c:pt>
                <c:pt idx="2">
                  <c:v>3.415</c:v>
                </c:pt>
                <c:pt idx="3">
                  <c:v>2.6070000000000002</c:v>
                </c:pt>
                <c:pt idx="4">
                  <c:v>2.0230000000000001</c:v>
                </c:pt>
                <c:pt idx="5">
                  <c:v>2.39</c:v>
                </c:pt>
                <c:pt idx="6">
                  <c:v>2.9009999999999998</c:v>
                </c:pt>
                <c:pt idx="7">
                  <c:v>2.88</c:v>
                </c:pt>
                <c:pt idx="8">
                  <c:v>2.794</c:v>
                </c:pt>
                <c:pt idx="9">
                  <c:v>3.339</c:v>
                </c:pt>
                <c:pt idx="10">
                  <c:v>2.74</c:v>
                </c:pt>
                <c:pt idx="11">
                  <c:v>2.1789999999999998</c:v>
                </c:pt>
                <c:pt idx="12">
                  <c:v>2.1749999999999998</c:v>
                </c:pt>
                <c:pt idx="13">
                  <c:v>2.278</c:v>
                </c:pt>
                <c:pt idx="14">
                  <c:v>2.2429999999999999</c:v>
                </c:pt>
                <c:pt idx="15">
                  <c:v>2.31</c:v>
                </c:pt>
                <c:pt idx="16">
                  <c:v>2.5880000000000001</c:v>
                </c:pt>
                <c:pt idx="17">
                  <c:v>2.972</c:v>
                </c:pt>
                <c:pt idx="18">
                  <c:v>3.2509999999999999</c:v>
                </c:pt>
                <c:pt idx="19">
                  <c:v>3.03</c:v>
                </c:pt>
                <c:pt idx="20">
                  <c:v>3.2749999999999999</c:v>
                </c:pt>
                <c:pt idx="21">
                  <c:v>3.109</c:v>
                </c:pt>
                <c:pt idx="22">
                  <c:v>3.0859999999999999</c:v>
                </c:pt>
                <c:pt idx="23">
                  <c:v>2.621</c:v>
                </c:pt>
                <c:pt idx="24">
                  <c:v>2.649</c:v>
                </c:pt>
                <c:pt idx="25">
                  <c:v>2.8380000000000001</c:v>
                </c:pt>
                <c:pt idx="26">
                  <c:v>3.294</c:v>
                </c:pt>
                <c:pt idx="27">
                  <c:v>3.12</c:v>
                </c:pt>
                <c:pt idx="28">
                  <c:v>3.476</c:v>
                </c:pt>
                <c:pt idx="29">
                  <c:v>3.3519999999999999</c:v>
                </c:pt>
                <c:pt idx="30">
                  <c:v>2.907</c:v>
                </c:pt>
                <c:pt idx="31">
                  <c:v>3.1440000000000001</c:v>
                </c:pt>
                <c:pt idx="32">
                  <c:v>3.18</c:v>
                </c:pt>
                <c:pt idx="33">
                  <c:v>2.85</c:v>
                </c:pt>
                <c:pt idx="34">
                  <c:v>2.524</c:v>
                </c:pt>
                <c:pt idx="35">
                  <c:v>2.2490000000000001</c:v>
                </c:pt>
                <c:pt idx="36">
                  <c:v>2.282</c:v>
                </c:pt>
                <c:pt idx="37">
                  <c:v>2.5459999999999998</c:v>
                </c:pt>
                <c:pt idx="38">
                  <c:v>2.9319999999999999</c:v>
                </c:pt>
                <c:pt idx="39" formatCode="#,##0">
                  <c:v>2.2829999999999999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6E0-4E23-9436-849BD61EE1CD}"/>
            </c:ext>
          </c:extLst>
        </c:ser>
        <c:ser>
          <c:idx val="5"/>
          <c:order val="5"/>
          <c:tx>
            <c:strRef>
              <c:f>Sheet9!$G$1</c:f>
              <c:strCache>
                <c:ptCount val="1"/>
                <c:pt idx="0">
                  <c:v>DEP_Others</c:v>
                </c:pt>
              </c:strCache>
            </c:strRef>
          </c:tx>
          <c:spPr>
            <a:ln w="38100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Sheet9!$A$2:$A$41</c:f>
              <c:numCache>
                <c:formatCode>General</c:formatCode>
                <c:ptCount val="40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 formatCode="#,##0">
                  <c:v>2018</c:v>
                </c:pt>
              </c:numCache>
            </c:numRef>
          </c:cat>
          <c:val>
            <c:numRef>
              <c:f>Sheet9!$G$2:$G$41</c:f>
              <c:numCache>
                <c:formatCode>General</c:formatCode>
                <c:ptCount val="40"/>
                <c:pt idx="0">
                  <c:v>14.005000000000001</c:v>
                </c:pt>
                <c:pt idx="1">
                  <c:v>11.571</c:v>
                </c:pt>
                <c:pt idx="2">
                  <c:v>9.4009999999999998</c:v>
                </c:pt>
                <c:pt idx="3">
                  <c:v>7.0220000000000002</c:v>
                </c:pt>
                <c:pt idx="4">
                  <c:v>6.907</c:v>
                </c:pt>
                <c:pt idx="5">
                  <c:v>7.4729999999999999</c:v>
                </c:pt>
                <c:pt idx="6">
                  <c:v>7.9420000000000002</c:v>
                </c:pt>
                <c:pt idx="7">
                  <c:v>7.4080000000000004</c:v>
                </c:pt>
                <c:pt idx="8">
                  <c:v>7.82</c:v>
                </c:pt>
                <c:pt idx="9">
                  <c:v>9.3689999999999998</c:v>
                </c:pt>
                <c:pt idx="10">
                  <c:v>9.125</c:v>
                </c:pt>
                <c:pt idx="11">
                  <c:v>9.3759999999999994</c:v>
                </c:pt>
                <c:pt idx="12">
                  <c:v>11.403</c:v>
                </c:pt>
                <c:pt idx="13">
                  <c:v>10.417999999999999</c:v>
                </c:pt>
                <c:pt idx="14">
                  <c:v>8.4130000000000003</c:v>
                </c:pt>
                <c:pt idx="15">
                  <c:v>8.2070000000000007</c:v>
                </c:pt>
                <c:pt idx="16">
                  <c:v>9.0709999999999997</c:v>
                </c:pt>
                <c:pt idx="17">
                  <c:v>10.497</c:v>
                </c:pt>
                <c:pt idx="18">
                  <c:v>12.488</c:v>
                </c:pt>
                <c:pt idx="19">
                  <c:v>13.182</c:v>
                </c:pt>
                <c:pt idx="20">
                  <c:v>12.282</c:v>
                </c:pt>
                <c:pt idx="21">
                  <c:v>12.516999999999999</c:v>
                </c:pt>
                <c:pt idx="22">
                  <c:v>12.250999999999999</c:v>
                </c:pt>
                <c:pt idx="23">
                  <c:v>13.02</c:v>
                </c:pt>
                <c:pt idx="24">
                  <c:v>16.245999999999999</c:v>
                </c:pt>
                <c:pt idx="25">
                  <c:v>19.343</c:v>
                </c:pt>
                <c:pt idx="26">
                  <c:v>19.497</c:v>
                </c:pt>
                <c:pt idx="27">
                  <c:v>17.387</c:v>
                </c:pt>
                <c:pt idx="28">
                  <c:v>17.96</c:v>
                </c:pt>
                <c:pt idx="29">
                  <c:v>19.695</c:v>
                </c:pt>
                <c:pt idx="30">
                  <c:v>20.692</c:v>
                </c:pt>
                <c:pt idx="31">
                  <c:v>23.132999999999999</c:v>
                </c:pt>
                <c:pt idx="32">
                  <c:v>23.218</c:v>
                </c:pt>
                <c:pt idx="33">
                  <c:v>21.515999999999998</c:v>
                </c:pt>
                <c:pt idx="34">
                  <c:v>20.704999999999998</c:v>
                </c:pt>
                <c:pt idx="35">
                  <c:v>19.417999999999999</c:v>
                </c:pt>
                <c:pt idx="36">
                  <c:v>19.829999999999998</c:v>
                </c:pt>
                <c:pt idx="37">
                  <c:v>20.681999999999999</c:v>
                </c:pt>
                <c:pt idx="38">
                  <c:v>25.33</c:v>
                </c:pt>
                <c:pt idx="39" formatCode="#,##0">
                  <c:v>22.07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6E0-4E23-9436-849BD61EE1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0070800"/>
        <c:axId val="430071128"/>
      </c:lineChart>
      <c:catAx>
        <c:axId val="430070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0071128"/>
        <c:crosses val="autoZero"/>
        <c:auto val="1"/>
        <c:lblAlgn val="ctr"/>
        <c:lblOffset val="100"/>
        <c:tickLblSkip val="5"/>
        <c:noMultiLvlLbl val="0"/>
      </c:catAx>
      <c:valAx>
        <c:axId val="43007112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0070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7030A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7030A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7.6201753445474724E-2"/>
          <c:y val="0.18596725030747036"/>
          <c:w val="0.76934626892680058"/>
          <c:h val="0.138776192703900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NZ" sz="1600" b="1" i="0" baseline="0" dirty="0">
                <a:solidFill>
                  <a:schemeClr val="tx1"/>
                </a:solidFill>
                <a:effectLst/>
              </a:rPr>
              <a:t>Arrivals and Departures of PLT Migrants in 1979-2018 (in Thousands)</a:t>
            </a:r>
            <a:endParaRPr lang="en-NZ" sz="1600" b="1" dirty="0">
              <a:solidFill>
                <a:schemeClr val="tx1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590004277249612"/>
          <c:y val="0.16019891406086142"/>
          <c:w val="0.85053797610589676"/>
          <c:h val="0.76111275892401553"/>
        </c:manualLayout>
      </c:layout>
      <c:lineChart>
        <c:grouping val="standard"/>
        <c:varyColors val="0"/>
        <c:ser>
          <c:idx val="0"/>
          <c:order val="0"/>
          <c:tx>
            <c:strRef>
              <c:f>Sheet6!$B$1</c:f>
              <c:strCache>
                <c:ptCount val="1"/>
                <c:pt idx="0">
                  <c:v>Arrival</c:v>
                </c:pt>
              </c:strCache>
            </c:strRef>
          </c:tx>
          <c:spPr>
            <a:ln w="381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Sheet6!$A$2:$A$41</c:f>
              <c:numCache>
                <c:formatCode>General</c:formatCode>
                <c:ptCount val="40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</c:numCache>
            </c:numRef>
          </c:cat>
          <c:val>
            <c:numRef>
              <c:f>Sheet6!$B$2:$B$41</c:f>
              <c:numCache>
                <c:formatCode>General</c:formatCode>
                <c:ptCount val="40"/>
                <c:pt idx="0">
                  <c:v>40.762999999999998</c:v>
                </c:pt>
                <c:pt idx="1">
                  <c:v>45.256</c:v>
                </c:pt>
                <c:pt idx="2">
                  <c:v>45.036000000000001</c:v>
                </c:pt>
                <c:pt idx="3">
                  <c:v>45.674999999999997</c:v>
                </c:pt>
                <c:pt idx="4">
                  <c:v>42.155999999999999</c:v>
                </c:pt>
                <c:pt idx="5">
                  <c:v>37.052999999999997</c:v>
                </c:pt>
                <c:pt idx="6">
                  <c:v>35.395000000000003</c:v>
                </c:pt>
                <c:pt idx="7">
                  <c:v>41.628999999999998</c:v>
                </c:pt>
                <c:pt idx="8">
                  <c:v>48.372999999999998</c:v>
                </c:pt>
                <c:pt idx="9">
                  <c:v>46.529000000000003</c:v>
                </c:pt>
                <c:pt idx="10">
                  <c:v>49.26</c:v>
                </c:pt>
                <c:pt idx="11">
                  <c:v>56.481999999999999</c:v>
                </c:pt>
                <c:pt idx="12">
                  <c:v>50.578000000000003</c:v>
                </c:pt>
                <c:pt idx="13">
                  <c:v>48.143999999999998</c:v>
                </c:pt>
                <c:pt idx="14">
                  <c:v>55.081000000000003</c:v>
                </c:pt>
                <c:pt idx="15">
                  <c:v>64.382000000000005</c:v>
                </c:pt>
                <c:pt idx="16">
                  <c:v>77.563000000000002</c:v>
                </c:pt>
                <c:pt idx="17">
                  <c:v>79.004999999999995</c:v>
                </c:pt>
                <c:pt idx="18">
                  <c:v>67.635999999999996</c:v>
                </c:pt>
                <c:pt idx="19">
                  <c:v>58.22</c:v>
                </c:pt>
                <c:pt idx="20">
                  <c:v>59.743000000000002</c:v>
                </c:pt>
                <c:pt idx="21">
                  <c:v>62.994</c:v>
                </c:pt>
                <c:pt idx="22">
                  <c:v>81.093999999999994</c:v>
                </c:pt>
                <c:pt idx="23">
                  <c:v>95.950999999999993</c:v>
                </c:pt>
                <c:pt idx="24">
                  <c:v>92.66</c:v>
                </c:pt>
                <c:pt idx="25">
                  <c:v>80.478999999999999</c:v>
                </c:pt>
                <c:pt idx="26">
                  <c:v>78.962999999999994</c:v>
                </c:pt>
                <c:pt idx="27">
                  <c:v>82.731999999999999</c:v>
                </c:pt>
                <c:pt idx="28">
                  <c:v>82.572000000000003</c:v>
                </c:pt>
                <c:pt idx="29">
                  <c:v>87.462999999999994</c:v>
                </c:pt>
                <c:pt idx="30">
                  <c:v>86.41</c:v>
                </c:pt>
                <c:pt idx="31">
                  <c:v>82.468999999999994</c:v>
                </c:pt>
                <c:pt idx="32">
                  <c:v>84.186999999999998</c:v>
                </c:pt>
                <c:pt idx="33">
                  <c:v>85.254999999999995</c:v>
                </c:pt>
                <c:pt idx="34">
                  <c:v>93.965000000000003</c:v>
                </c:pt>
                <c:pt idx="35">
                  <c:v>109.31699999999999</c:v>
                </c:pt>
                <c:pt idx="36">
                  <c:v>121.937</c:v>
                </c:pt>
                <c:pt idx="37">
                  <c:v>127.30500000000001</c:v>
                </c:pt>
                <c:pt idx="38">
                  <c:v>131.566</c:v>
                </c:pt>
                <c:pt idx="39">
                  <c:v>122.01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821-4DBE-8BF5-7B5494E68553}"/>
            </c:ext>
          </c:extLst>
        </c:ser>
        <c:ser>
          <c:idx val="1"/>
          <c:order val="1"/>
          <c:tx>
            <c:strRef>
              <c:f>Sheet6!$C$1</c:f>
              <c:strCache>
                <c:ptCount val="1"/>
                <c:pt idx="0">
                  <c:v>Departures</c:v>
                </c:pt>
              </c:strCache>
            </c:strRef>
          </c:tx>
          <c:spPr>
            <a:ln w="38100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Sheet6!$A$2:$A$41</c:f>
              <c:numCache>
                <c:formatCode>General</c:formatCode>
                <c:ptCount val="40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</c:numCache>
            </c:numRef>
          </c:cat>
          <c:val>
            <c:numRef>
              <c:f>Sheet6!$C$2:$C$41</c:f>
              <c:numCache>
                <c:formatCode>General</c:formatCode>
                <c:ptCount val="40"/>
                <c:pt idx="0">
                  <c:v>82.554000000000002</c:v>
                </c:pt>
                <c:pt idx="1">
                  <c:v>68.849000000000004</c:v>
                </c:pt>
                <c:pt idx="2">
                  <c:v>61.768000000000001</c:v>
                </c:pt>
                <c:pt idx="3">
                  <c:v>47.216999999999999</c:v>
                </c:pt>
                <c:pt idx="4">
                  <c:v>33.871000000000002</c:v>
                </c:pt>
                <c:pt idx="5">
                  <c:v>40.194000000000003</c:v>
                </c:pt>
                <c:pt idx="6">
                  <c:v>54.737000000000002</c:v>
                </c:pt>
                <c:pt idx="7">
                  <c:v>60.381</c:v>
                </c:pt>
                <c:pt idx="8">
                  <c:v>59.633000000000003</c:v>
                </c:pt>
                <c:pt idx="9">
                  <c:v>70.724999999999994</c:v>
                </c:pt>
                <c:pt idx="10">
                  <c:v>61.534999999999997</c:v>
                </c:pt>
                <c:pt idx="11">
                  <c:v>47.514000000000003</c:v>
                </c:pt>
                <c:pt idx="12">
                  <c:v>44.180999999999997</c:v>
                </c:pt>
                <c:pt idx="13">
                  <c:v>43.503999999999998</c:v>
                </c:pt>
                <c:pt idx="14">
                  <c:v>41.095999999999997</c:v>
                </c:pt>
                <c:pt idx="15">
                  <c:v>44.524999999999999</c:v>
                </c:pt>
                <c:pt idx="16">
                  <c:v>49.076999999999998</c:v>
                </c:pt>
                <c:pt idx="17">
                  <c:v>54.212000000000003</c:v>
                </c:pt>
                <c:pt idx="18">
                  <c:v>60.012</c:v>
                </c:pt>
                <c:pt idx="19">
                  <c:v>64.484999999999999</c:v>
                </c:pt>
                <c:pt idx="20">
                  <c:v>68.772000000000006</c:v>
                </c:pt>
                <c:pt idx="21">
                  <c:v>74.305999999999997</c:v>
                </c:pt>
                <c:pt idx="22">
                  <c:v>71.367999999999995</c:v>
                </c:pt>
                <c:pt idx="23">
                  <c:v>57.753</c:v>
                </c:pt>
                <c:pt idx="24">
                  <c:v>57.753999999999998</c:v>
                </c:pt>
                <c:pt idx="25">
                  <c:v>65.370999999999995</c:v>
                </c:pt>
                <c:pt idx="26">
                  <c:v>71.992000000000004</c:v>
                </c:pt>
                <c:pt idx="27">
                  <c:v>68.123000000000005</c:v>
                </c:pt>
                <c:pt idx="28">
                  <c:v>77.081000000000003</c:v>
                </c:pt>
                <c:pt idx="29">
                  <c:v>83.649000000000001</c:v>
                </c:pt>
                <c:pt idx="30">
                  <c:v>65.156999999999996</c:v>
                </c:pt>
                <c:pt idx="31">
                  <c:v>72.018000000000001</c:v>
                </c:pt>
                <c:pt idx="32">
                  <c:v>86.042000000000002</c:v>
                </c:pt>
                <c:pt idx="33">
                  <c:v>86.42</c:v>
                </c:pt>
                <c:pt idx="34">
                  <c:v>71.497</c:v>
                </c:pt>
                <c:pt idx="35">
                  <c:v>58.395000000000003</c:v>
                </c:pt>
                <c:pt idx="36">
                  <c:v>57.006999999999998</c:v>
                </c:pt>
                <c:pt idx="37">
                  <c:v>56.716999999999999</c:v>
                </c:pt>
                <c:pt idx="38">
                  <c:v>61.55</c:v>
                </c:pt>
                <c:pt idx="39">
                  <c:v>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821-4DBE-8BF5-7B5494E68553}"/>
            </c:ext>
          </c:extLst>
        </c:ser>
        <c:ser>
          <c:idx val="2"/>
          <c:order val="2"/>
          <c:tx>
            <c:strRef>
              <c:f>Sheet6!$D$1</c:f>
              <c:strCache>
                <c:ptCount val="1"/>
                <c:pt idx="0">
                  <c:v>Net Inflows</c:v>
                </c:pt>
              </c:strCache>
            </c:strRef>
          </c:tx>
          <c:spPr>
            <a:ln w="3810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Sheet6!$A$2:$A$41</c:f>
              <c:numCache>
                <c:formatCode>General</c:formatCode>
                <c:ptCount val="40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</c:numCache>
            </c:numRef>
          </c:cat>
          <c:val>
            <c:numRef>
              <c:f>Sheet6!$D$2:$D$41</c:f>
              <c:numCache>
                <c:formatCode>General</c:formatCode>
                <c:ptCount val="40"/>
                <c:pt idx="0">
                  <c:v>-41.790999999999997</c:v>
                </c:pt>
                <c:pt idx="1">
                  <c:v>-23.593</c:v>
                </c:pt>
                <c:pt idx="2">
                  <c:v>-16.731999999999999</c:v>
                </c:pt>
                <c:pt idx="3">
                  <c:v>-1.542</c:v>
                </c:pt>
                <c:pt idx="4">
                  <c:v>8.2850000000000001</c:v>
                </c:pt>
                <c:pt idx="5">
                  <c:v>-3.141</c:v>
                </c:pt>
                <c:pt idx="6">
                  <c:v>-19.341999999999999</c:v>
                </c:pt>
                <c:pt idx="7">
                  <c:v>-18.751999999999999</c:v>
                </c:pt>
                <c:pt idx="8">
                  <c:v>-11.26</c:v>
                </c:pt>
                <c:pt idx="9">
                  <c:v>-24.196000000000002</c:v>
                </c:pt>
                <c:pt idx="10">
                  <c:v>-12.275</c:v>
                </c:pt>
                <c:pt idx="11">
                  <c:v>8.968</c:v>
                </c:pt>
                <c:pt idx="12">
                  <c:v>6.3970000000000002</c:v>
                </c:pt>
                <c:pt idx="13">
                  <c:v>4.6399999999999997</c:v>
                </c:pt>
                <c:pt idx="14">
                  <c:v>13.984999999999999</c:v>
                </c:pt>
                <c:pt idx="15">
                  <c:v>19.856999999999999</c:v>
                </c:pt>
                <c:pt idx="16">
                  <c:v>28.486000000000001</c:v>
                </c:pt>
                <c:pt idx="17">
                  <c:v>24.792999999999999</c:v>
                </c:pt>
                <c:pt idx="18">
                  <c:v>7.6239999999999997</c:v>
                </c:pt>
                <c:pt idx="19">
                  <c:v>-6.2649999999999997</c:v>
                </c:pt>
                <c:pt idx="20">
                  <c:v>-9.0289999999999999</c:v>
                </c:pt>
                <c:pt idx="21">
                  <c:v>-11.311999999999999</c:v>
                </c:pt>
                <c:pt idx="22">
                  <c:v>9.7260000000000009</c:v>
                </c:pt>
                <c:pt idx="23">
                  <c:v>38.198</c:v>
                </c:pt>
                <c:pt idx="24">
                  <c:v>34.905999999999999</c:v>
                </c:pt>
                <c:pt idx="25">
                  <c:v>15.108000000000001</c:v>
                </c:pt>
                <c:pt idx="26">
                  <c:v>6.9710000000000001</c:v>
                </c:pt>
                <c:pt idx="27">
                  <c:v>14.609</c:v>
                </c:pt>
                <c:pt idx="28">
                  <c:v>5.4909999999999997</c:v>
                </c:pt>
                <c:pt idx="29">
                  <c:v>3.8140000000000001</c:v>
                </c:pt>
                <c:pt idx="30">
                  <c:v>21.253</c:v>
                </c:pt>
                <c:pt idx="31">
                  <c:v>10.451000000000001</c:v>
                </c:pt>
                <c:pt idx="32">
                  <c:v>-1.855</c:v>
                </c:pt>
                <c:pt idx="33">
                  <c:v>-1.165</c:v>
                </c:pt>
                <c:pt idx="34">
                  <c:v>22.468</c:v>
                </c:pt>
                <c:pt idx="35">
                  <c:v>50.921999999999997</c:v>
                </c:pt>
                <c:pt idx="36">
                  <c:v>64.930000000000007</c:v>
                </c:pt>
                <c:pt idx="37">
                  <c:v>70.587999999999994</c:v>
                </c:pt>
                <c:pt idx="38">
                  <c:v>70.016000000000005</c:v>
                </c:pt>
                <c:pt idx="39">
                  <c:v>70.010000000000005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821-4DBE-8BF5-7B5494E685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9801936"/>
        <c:axId val="329802264"/>
      </c:lineChart>
      <c:catAx>
        <c:axId val="329801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9802264"/>
        <c:crosses val="autoZero"/>
        <c:auto val="1"/>
        <c:lblAlgn val="ctr"/>
        <c:lblOffset val="100"/>
        <c:tickLblSkip val="5"/>
        <c:noMultiLvlLbl val="0"/>
      </c:catAx>
      <c:valAx>
        <c:axId val="329802264"/>
        <c:scaling>
          <c:orientation val="minMax"/>
          <c:max val="140"/>
          <c:min val="-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9801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B05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9.2983835722564079E-2"/>
          <c:y val="0.17547981355279593"/>
          <c:w val="0.77656952160787329"/>
          <c:h val="0.103938994574999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25/02/2019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28892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25/02/2019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49964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25/02/2019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98668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25/02/2019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97207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25/02/2019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90166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25/02/2019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32259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25/02/2019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51512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25/02/2019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43493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25/02/2019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35825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25/02/2019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44643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25/02/2019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95527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F713A-5EB9-4B7A-B87D-F2B7940161AF}" type="datetimeFigureOut">
              <a:rPr lang="en-NZ" smtClean="0"/>
              <a:t>25/02/2019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23099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tif"/><Relationship Id="rId4" Type="http://schemas.openxmlformats.org/officeDocument/2006/relationships/image" Target="../media/image3.t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466088" y="1518579"/>
            <a:ext cx="9195816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 dirty="0">
                <a:solidFill>
                  <a:srgbClr val="C00000"/>
                </a:solidFill>
                <a:latin typeface="Calibri" panose="020F0502020204030204" pitchFamily="34" charset="0"/>
              </a:rPr>
              <a:t>Comments on </a:t>
            </a:r>
            <a:br>
              <a:rPr lang="en-US" sz="2600" b="1" dirty="0">
                <a:solidFill>
                  <a:srgbClr val="C00000"/>
                </a:solidFill>
                <a:latin typeface="Calibri" panose="020F0502020204030204" pitchFamily="34" charset="0"/>
              </a:rPr>
            </a:br>
            <a:r>
              <a:rPr lang="en-US" sz="26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“Migration and Business Cycles Dynamics”</a:t>
            </a:r>
            <a:endParaRPr lang="en-US" sz="26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de-DE" sz="2600" b="1" dirty="0">
                <a:latin typeface="Calibri" panose="020F0502020204030204" pitchFamily="34" charset="0"/>
              </a:rPr>
              <a:t>By </a:t>
            </a:r>
            <a:r>
              <a:rPr lang="en-NZ" sz="2600" b="1" dirty="0">
                <a:latin typeface="Calibri" panose="020F0502020204030204" pitchFamily="34" charset="0"/>
              </a:rPr>
              <a:t>Christie Smith and Christoph </a:t>
            </a:r>
            <a:r>
              <a:rPr lang="en-NZ" sz="2600" b="1" dirty="0" err="1">
                <a:latin typeface="Calibri" panose="020F0502020204030204" pitchFamily="34" charset="0"/>
              </a:rPr>
              <a:t>Thoenissen</a:t>
            </a:r>
            <a:endParaRPr lang="en-US" sz="2600" b="1" dirty="0">
              <a:latin typeface="Calibri" panose="020F0502020204030204" pitchFamily="34" charset="0"/>
            </a:endParaRPr>
          </a:p>
          <a:p>
            <a:pPr algn="ctr">
              <a:spcBef>
                <a:spcPct val="50000"/>
              </a:spcBef>
            </a:pPr>
            <a:endParaRPr lang="en-US" sz="2600" b="1" dirty="0">
              <a:latin typeface="Calibri" panose="020F0502020204030204" pitchFamily="34" charset="0"/>
            </a:endParaRPr>
          </a:p>
          <a:p>
            <a:pPr algn="ctr">
              <a:spcBef>
                <a:spcPct val="50000"/>
              </a:spcBef>
            </a:pPr>
            <a:endParaRPr lang="en-US" altLang="zh-CN" sz="2200" dirty="0">
              <a:latin typeface="Calibri" panose="020F050202020403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zh-CN" sz="2200" dirty="0">
                <a:latin typeface="Calibri" panose="020F0502020204030204" pitchFamily="34" charset="0"/>
              </a:rPr>
              <a:t>Discussant: Haiping Zhang, University of Auckland</a:t>
            </a:r>
          </a:p>
          <a:p>
            <a:pPr algn="ctr">
              <a:spcBef>
                <a:spcPct val="50000"/>
              </a:spcBef>
            </a:pPr>
            <a:r>
              <a:rPr lang="en-US" altLang="zh-CN" sz="2200" dirty="0">
                <a:latin typeface="Calibri" panose="020F0502020204030204" pitchFamily="34" charset="0"/>
              </a:rPr>
              <a:t>Australasian Conference on International Macroeconomics</a:t>
            </a:r>
          </a:p>
          <a:p>
            <a:pPr algn="ctr">
              <a:spcBef>
                <a:spcPct val="50000"/>
              </a:spcBef>
            </a:pPr>
            <a:r>
              <a:rPr lang="en-US" altLang="zh-CN" sz="2200" dirty="0">
                <a:latin typeface="Calibri" panose="020F0502020204030204" pitchFamily="34" charset="0"/>
              </a:rPr>
              <a:t>22 February 2019</a:t>
            </a:r>
          </a:p>
        </p:txBody>
      </p:sp>
    </p:spTree>
    <p:extLst>
      <p:ext uri="{BB962C8B-B14F-4D97-AF65-F5344CB8AC3E}">
        <p14:creationId xmlns:p14="http://schemas.microsoft.com/office/powerpoint/2010/main" val="2625322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07136" y="271272"/>
            <a:ext cx="91958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NZ" sz="2400" b="1" dirty="0">
                <a:solidFill>
                  <a:srgbClr val="C00000"/>
                </a:solidFill>
              </a:rPr>
              <a:t>Migration and Human Capital Flows</a:t>
            </a:r>
            <a:endParaRPr lang="en-US" altLang="zh-CN" dirty="0"/>
          </a:p>
        </p:txBody>
      </p:sp>
      <p:sp>
        <p:nvSpPr>
          <p:cNvPr id="2" name="Rectangle 1"/>
          <p:cNvSpPr/>
          <p:nvPr/>
        </p:nvSpPr>
        <p:spPr>
          <a:xfrm>
            <a:off x="6483750" y="1036729"/>
            <a:ext cx="5564042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zh-CN" sz="2000" b="1" dirty="0">
                <a:latin typeface="Calibri" panose="020F0502020204030204" pitchFamily="34" charset="0"/>
              </a:rPr>
              <a:t>Distinguish between Gross vs. Net Flows</a:t>
            </a:r>
          </a:p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Calibri" panose="020F0502020204030204" pitchFamily="34" charset="0"/>
              </a:rPr>
              <a:t>As mentioned by the authors, immigrants have on average higher human capital than the locals, which is key to their results.</a:t>
            </a:r>
          </a:p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Calibri" panose="020F0502020204030204" pitchFamily="34" charset="0"/>
              </a:rPr>
              <a:t>How about the human capital heterogeneity between immigrants and emigrants? </a:t>
            </a:r>
          </a:p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Calibri" panose="020F0502020204030204" pitchFamily="34" charset="0"/>
              </a:rPr>
              <a:t>If immigrants have on average higher human capital than emigrants, using net inflows (when positive) may underestimate human capital inflows.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3906706"/>
              </p:ext>
            </p:extLst>
          </p:nvPr>
        </p:nvGraphicFramePr>
        <p:xfrm>
          <a:off x="186905" y="732937"/>
          <a:ext cx="6340895" cy="5506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527800" y="5017859"/>
                <a:ext cx="5564041" cy="4403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NZ" sz="2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NZ" sz="2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𝐝</m:t>
                        </m:r>
                      </m:e>
                      <m:sub>
                        <m:r>
                          <a:rPr lang="en-NZ" sz="2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𝐭</m:t>
                        </m:r>
                      </m:sub>
                      <m:sup>
                        <m:r>
                          <a:rPr lang="en-NZ" sz="2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</m:sup>
                    </m:sSubSup>
                    <m:sSubSup>
                      <m:sSubSupPr>
                        <m:ctrlPr>
                          <a:rPr lang="en-NZ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NZ" sz="2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𝐍</m:t>
                        </m:r>
                      </m:e>
                      <m:sub>
                        <m:r>
                          <a:rPr lang="en-NZ" sz="2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𝐭</m:t>
                        </m:r>
                      </m:sub>
                      <m:sup>
                        <m:r>
                          <a:rPr lang="en-NZ" sz="2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</m:sup>
                    </m:sSubSup>
                    <m:r>
                      <a:rPr lang="en-NZ" sz="22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NZ" sz="2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NZ" sz="2200" b="1" i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𝐝</m:t>
                        </m:r>
                      </m:e>
                      <m:sub>
                        <m:r>
                          <a:rPr lang="en-NZ" sz="2200" b="1" i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𝐭</m:t>
                        </m:r>
                      </m:sub>
                      <m:sup>
                        <m:r>
                          <a:rPr lang="en-NZ" sz="22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𝐃</m:t>
                        </m:r>
                      </m:sup>
                    </m:sSubSup>
                    <m:sSubSup>
                      <m:sSubSupPr>
                        <m:ctrlPr>
                          <a:rPr lang="en-NZ" sz="2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NZ" sz="2200" b="1" i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𝐍</m:t>
                        </m:r>
                      </m:e>
                      <m:sub>
                        <m:r>
                          <a:rPr lang="en-NZ" sz="2200" b="1" i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𝐭</m:t>
                        </m:r>
                      </m:sub>
                      <m:sup>
                        <m:r>
                          <a:rPr lang="en-NZ" sz="22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𝐃</m:t>
                        </m:r>
                      </m:sup>
                    </m:sSubSup>
                    <m:r>
                      <a:rPr lang="en-NZ" sz="22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NZ" sz="2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NZ" sz="2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𝐝</m:t>
                        </m:r>
                      </m:e>
                      <m:sub>
                        <m:r>
                          <a:rPr lang="en-NZ" sz="2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𝐭</m:t>
                        </m:r>
                      </m:sub>
                      <m:sup>
                        <m:r>
                          <a:rPr lang="en-NZ" sz="2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</m:sup>
                    </m:sSubSup>
                  </m:oMath>
                </a14:m>
                <a:r>
                  <a:rPr lang="en-NZ" sz="2200" dirty="0">
                    <a:solidFill>
                      <a:srgbClr val="00B050"/>
                    </a:solidFill>
                    <a:latin typeface="Calibri" panose="020F0502020204030204" pitchFamily="34" charset="0"/>
                  </a:rPr>
                  <a:t>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NZ" sz="22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NZ" sz="2200" b="1" i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𝐍</m:t>
                        </m:r>
                      </m:e>
                      <m:sub>
                        <m:r>
                          <a:rPr lang="en-NZ" sz="2200" b="1" i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𝐭</m:t>
                        </m:r>
                      </m:sub>
                      <m:sup>
                        <m:r>
                          <a:rPr lang="en-NZ" sz="2200" b="1" i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</m:sup>
                    </m:sSubSup>
                  </m:oMath>
                </a14:m>
                <a:r>
                  <a:rPr lang="en-NZ" sz="2200" dirty="0">
                    <a:solidFill>
                      <a:srgbClr val="00B050"/>
                    </a:solidFill>
                    <a:latin typeface="Calibri" panose="020F0502020204030204" pitchFamily="34" charset="0"/>
                  </a:rPr>
                  <a:t>-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NZ" sz="22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NZ" sz="2200" b="1" i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𝐍</m:t>
                        </m:r>
                      </m:e>
                      <m:sub>
                        <m:r>
                          <a:rPr lang="en-NZ" sz="2200" b="1" i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𝐭</m:t>
                        </m:r>
                      </m:sub>
                      <m:sup>
                        <m:r>
                          <a:rPr lang="en-NZ" sz="2200" b="1" i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𝐃</m:t>
                        </m:r>
                      </m:sup>
                    </m:sSubSup>
                  </m:oMath>
                </a14:m>
                <a:r>
                  <a:rPr lang="en-NZ" sz="2200" dirty="0">
                    <a:solidFill>
                      <a:srgbClr val="00B050"/>
                    </a:solidFill>
                    <a:latin typeface="Calibri" panose="020F0502020204030204" pitchFamily="34" charset="0"/>
                  </a:rPr>
                  <a:t>)</a:t>
                </a:r>
                <a:r>
                  <a:rPr lang="en-NZ" sz="2200" dirty="0">
                    <a:latin typeface="Calibri" panose="020F0502020204030204" pitchFamily="34" charset="0"/>
                  </a:rPr>
                  <a:t>+</a:t>
                </a:r>
                <a14:m>
                  <m:oMath xmlns:m="http://schemas.openxmlformats.org/officeDocument/2006/math">
                    <m:r>
                      <a:rPr lang="en-NZ" sz="2200" b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NZ" sz="2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NZ" sz="22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𝐝</m:t>
                        </m:r>
                      </m:e>
                      <m:sub>
                        <m:r>
                          <a:rPr lang="en-NZ" sz="22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𝐭</m:t>
                        </m:r>
                      </m:sub>
                      <m:sup>
                        <m:r>
                          <a:rPr lang="en-NZ" sz="22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</m:sup>
                    </m:sSubSup>
                    <m:r>
                      <a:rPr lang="en-NZ" sz="2200" b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NZ" sz="2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NZ" sz="22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𝐝</m:t>
                        </m:r>
                      </m:e>
                      <m:sub>
                        <m:r>
                          <a:rPr lang="en-NZ" sz="22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𝐭</m:t>
                        </m:r>
                      </m:sub>
                      <m:sup>
                        <m:r>
                          <a:rPr lang="en-NZ" sz="22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𝐃</m:t>
                        </m:r>
                      </m:sup>
                    </m:sSubSup>
                    <m:r>
                      <a:rPr lang="en-NZ" sz="2200" b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)</m:t>
                    </m:r>
                    <m:sSubSup>
                      <m:sSubSupPr>
                        <m:ctrlPr>
                          <a:rPr lang="en-NZ" sz="2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NZ" sz="2200" b="1" i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𝐍</m:t>
                        </m:r>
                      </m:e>
                      <m:sub>
                        <m:r>
                          <a:rPr lang="en-NZ" sz="2200" b="1" i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𝐭</m:t>
                        </m:r>
                      </m:sub>
                      <m:sup>
                        <m:r>
                          <a:rPr lang="en-NZ" sz="2200" b="1" i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𝐃</m:t>
                        </m:r>
                      </m:sup>
                    </m:sSubSup>
                  </m:oMath>
                </a14:m>
                <a:endParaRPr lang="en-NZ" sz="22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7800" y="5017859"/>
                <a:ext cx="5564041" cy="440377"/>
              </a:xfrm>
              <a:prstGeom prst="rect">
                <a:avLst/>
              </a:prstGeom>
              <a:blipFill>
                <a:blip r:embed="rId3"/>
                <a:stretch>
                  <a:fillRect l="-219" t="-6944" b="-2916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ounded Rectangle 9"/>
          <p:cNvSpPr/>
          <p:nvPr/>
        </p:nvSpPr>
        <p:spPr>
          <a:xfrm>
            <a:off x="10126133" y="5017859"/>
            <a:ext cx="1735667" cy="44037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AD17A510-489B-A848-8F1C-DADA2C0CCC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407" y="6365038"/>
            <a:ext cx="91958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NZ" sz="1400" b="1" dirty="0"/>
              <a:t>Source: NZ Stats </a:t>
            </a:r>
            <a:r>
              <a:rPr lang="en-NZ" sz="1400" b="1" dirty="0" err="1"/>
              <a:t>Infoshare</a:t>
            </a:r>
            <a:endParaRPr lang="en-US" altLang="zh-CN" sz="1400" b="1" dirty="0"/>
          </a:p>
        </p:txBody>
      </p:sp>
    </p:spTree>
    <p:extLst>
      <p:ext uri="{BB962C8B-B14F-4D97-AF65-F5344CB8AC3E}">
        <p14:creationId xmlns:p14="http://schemas.microsoft.com/office/powerpoint/2010/main" val="657399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07136" y="271272"/>
            <a:ext cx="91958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NZ" sz="2400" b="1" dirty="0">
                <a:solidFill>
                  <a:srgbClr val="C00000"/>
                </a:solidFill>
              </a:rPr>
              <a:t>Overview of the Results</a:t>
            </a:r>
            <a:endParaRPr lang="en-US" altLang="zh-CN" dirty="0"/>
          </a:p>
        </p:txBody>
      </p:sp>
      <p:sp>
        <p:nvSpPr>
          <p:cNvPr id="3" name="Rectangle 2"/>
          <p:cNvSpPr/>
          <p:nvPr/>
        </p:nvSpPr>
        <p:spPr>
          <a:xfrm>
            <a:off x="707136" y="1163613"/>
            <a:ext cx="1075180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Bef>
                <a:spcPct val="50000"/>
              </a:spcBef>
              <a:buAutoNum type="arabicPeriod"/>
            </a:pPr>
            <a:r>
              <a:rPr lang="en-US" altLang="zh-CN" sz="2200" b="1" dirty="0">
                <a:latin typeface="Calibri" panose="020F0502020204030204" pitchFamily="34" charset="0"/>
              </a:rPr>
              <a:t>Very topical issue</a:t>
            </a:r>
          </a:p>
          <a:p>
            <a:pPr marL="457200" indent="-457200" algn="just">
              <a:spcBef>
                <a:spcPct val="50000"/>
              </a:spcBef>
              <a:buAutoNum type="arabicPeriod"/>
            </a:pPr>
            <a:r>
              <a:rPr lang="en-US" altLang="zh-CN" sz="2200" b="1" dirty="0">
                <a:latin typeface="Calibri" panose="020F0502020204030204" pitchFamily="34" charset="0"/>
              </a:rPr>
              <a:t>Two Approaches: </a:t>
            </a:r>
          </a:p>
          <a:p>
            <a:pPr marL="914400" lvl="1" indent="-457200" algn="just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altLang="zh-CN" sz="2200" dirty="0">
                <a:latin typeface="Calibri" panose="020F0502020204030204" pitchFamily="34" charset="0"/>
              </a:rPr>
              <a:t>Structural </a:t>
            </a:r>
            <a:r>
              <a:rPr lang="en-US" altLang="zh-CN" sz="2200" dirty="0" smtClean="0">
                <a:latin typeface="Calibri" panose="020F0502020204030204" pitchFamily="34" charset="0"/>
              </a:rPr>
              <a:t>VAR Model</a:t>
            </a:r>
            <a:endParaRPr lang="en-US" altLang="zh-CN" sz="2200" dirty="0">
              <a:latin typeface="Calibri" panose="020F0502020204030204" pitchFamily="34" charset="0"/>
            </a:endParaRPr>
          </a:p>
          <a:p>
            <a:pPr marL="914400" lvl="1" indent="-457200" algn="just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altLang="zh-CN" sz="2200" dirty="0" smtClean="0">
                <a:latin typeface="Calibri" panose="020F0502020204030204" pitchFamily="34" charset="0"/>
              </a:rPr>
              <a:t>DSGE model: </a:t>
            </a:r>
            <a:r>
              <a:rPr lang="en-US" altLang="zh-CN" sz="2200" dirty="0">
                <a:latin typeface="Calibri" panose="020F0502020204030204" pitchFamily="34" charset="0"/>
              </a:rPr>
              <a:t>difference between migrants and local newborns &lt;=&gt; human capital</a:t>
            </a:r>
          </a:p>
          <a:p>
            <a:pPr marL="457200" indent="-457200" algn="just">
              <a:spcBef>
                <a:spcPct val="50000"/>
              </a:spcBef>
              <a:buAutoNum type="arabicPeriod"/>
            </a:pPr>
            <a:r>
              <a:rPr lang="en-US" altLang="zh-CN" sz="2200" b="1" dirty="0" smtClean="0">
                <a:latin typeface="Calibri" panose="020F0502020204030204" pitchFamily="34" charset="0"/>
              </a:rPr>
              <a:t>Impacts </a:t>
            </a:r>
            <a:r>
              <a:rPr lang="en-US" altLang="zh-CN" sz="2200" b="1" dirty="0">
                <a:latin typeface="Calibri" panose="020F0502020204030204" pitchFamily="34" charset="0"/>
              </a:rPr>
              <a:t>of migration shocks on the variability of macro variables</a:t>
            </a:r>
          </a:p>
          <a:p>
            <a:pPr marL="914400" lvl="1" indent="-457200" algn="just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altLang="zh-CN" sz="2200" dirty="0">
                <a:latin typeface="Calibri" panose="020F0502020204030204" pitchFamily="34" charset="0"/>
              </a:rPr>
              <a:t>per capita income, consumption</a:t>
            </a:r>
          </a:p>
          <a:p>
            <a:pPr marL="914400" lvl="1" indent="-457200" algn="just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altLang="zh-CN" sz="2200" dirty="0">
                <a:latin typeface="Calibri" panose="020F0502020204030204" pitchFamily="34" charset="0"/>
              </a:rPr>
              <a:t>Capital investment</a:t>
            </a:r>
          </a:p>
          <a:p>
            <a:pPr marL="914400" lvl="1" indent="-457200" algn="just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altLang="zh-CN" sz="2200" dirty="0">
                <a:latin typeface="Calibri" panose="020F0502020204030204" pitchFamily="34" charset="0"/>
              </a:rPr>
              <a:t>Residential investment, real house prices 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altLang="zh-CN" sz="2200" b="1" dirty="0">
                <a:latin typeface="Calibri" panose="020F0502020204030204" pitchFamily="34" charset="0"/>
              </a:rPr>
              <a:t>The human capital heterogeneity matters! </a:t>
            </a:r>
            <a:br>
              <a:rPr lang="en-US" altLang="zh-CN" sz="2200" b="1" dirty="0">
                <a:latin typeface="Calibri" panose="020F0502020204030204" pitchFamily="34" charset="0"/>
              </a:rPr>
            </a:br>
            <a:r>
              <a:rPr lang="en-US" altLang="zh-CN" sz="2200" dirty="0">
                <a:latin typeface="Calibri" panose="020F0502020204030204" pitchFamily="34" charset="0"/>
              </a:rPr>
              <a:t>If the average migrants has higher levels of human capital relative to locals, Impacts of migration shocks are larger and a migration shock has an expansionary effect on per capita GDP and its components.</a:t>
            </a:r>
          </a:p>
        </p:txBody>
      </p:sp>
    </p:spTree>
    <p:extLst>
      <p:ext uri="{BB962C8B-B14F-4D97-AF65-F5344CB8AC3E}">
        <p14:creationId xmlns:p14="http://schemas.microsoft.com/office/powerpoint/2010/main" val="1299992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07136" y="271272"/>
            <a:ext cx="91958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NZ" sz="2400" b="1" dirty="0">
                <a:solidFill>
                  <a:srgbClr val="C00000"/>
                </a:solidFill>
              </a:rPr>
              <a:t>Comments</a:t>
            </a:r>
            <a:endParaRPr lang="en-US" altLang="zh-CN" dirty="0"/>
          </a:p>
        </p:txBody>
      </p:sp>
      <p:sp>
        <p:nvSpPr>
          <p:cNvPr id="5" name="Rectangle 4"/>
          <p:cNvSpPr/>
          <p:nvPr/>
        </p:nvSpPr>
        <p:spPr>
          <a:xfrm>
            <a:off x="715600" y="1034474"/>
            <a:ext cx="1069746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zh-CN" sz="2200" b="1" dirty="0">
                <a:latin typeface="Calibri" panose="020F0502020204030204" pitchFamily="34" charset="0"/>
              </a:rPr>
              <a:t>Modeling the Land Supply</a:t>
            </a:r>
          </a:p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2200" dirty="0">
                <a:latin typeface="Calibri" panose="020F0502020204030204" pitchFamily="34" charset="0"/>
              </a:rPr>
              <a:t>How to interpret the preference shock for housing service</a:t>
            </a:r>
          </a:p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2200" dirty="0">
                <a:latin typeface="Calibri" panose="020F0502020204030204" pitchFamily="34" charset="0"/>
              </a:rPr>
              <a:t>how about </a:t>
            </a:r>
            <a:r>
              <a:rPr lang="en-US" altLang="zh-CN" sz="2200" dirty="0" err="1">
                <a:latin typeface="Calibri" panose="020F0502020204030204" pitchFamily="34" charset="0"/>
              </a:rPr>
              <a:t>endogenizing</a:t>
            </a:r>
            <a:r>
              <a:rPr lang="en-US" altLang="zh-CN" sz="2200" dirty="0">
                <a:latin typeface="Calibri" panose="020F0502020204030204" pitchFamily="34" charset="0"/>
              </a:rPr>
              <a:t> the land supply?</a:t>
            </a:r>
          </a:p>
        </p:txBody>
      </p:sp>
      <p:sp>
        <p:nvSpPr>
          <p:cNvPr id="6" name="Rectangle 5"/>
          <p:cNvSpPr/>
          <p:nvPr/>
        </p:nvSpPr>
        <p:spPr>
          <a:xfrm>
            <a:off x="707136" y="3270135"/>
            <a:ext cx="1069746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zh-CN" sz="2200" b="1" dirty="0">
                <a:latin typeface="Calibri" panose="020F0502020204030204" pitchFamily="34" charset="0"/>
              </a:rPr>
              <a:t>Decomposing Migration Flows</a:t>
            </a:r>
          </a:p>
        </p:txBody>
      </p:sp>
    </p:spTree>
    <p:extLst>
      <p:ext uri="{BB962C8B-B14F-4D97-AF65-F5344CB8AC3E}">
        <p14:creationId xmlns:p14="http://schemas.microsoft.com/office/powerpoint/2010/main" val="2082469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809" y="774822"/>
            <a:ext cx="10159796" cy="4925962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6096000" y="2887129"/>
            <a:ext cx="1041400" cy="2133603"/>
            <a:chOff x="6096000" y="2887129"/>
            <a:chExt cx="1041400" cy="2133603"/>
          </a:xfrm>
        </p:grpSpPr>
        <p:sp>
          <p:nvSpPr>
            <p:cNvPr id="6" name="Rounded Rectangle 5"/>
            <p:cNvSpPr/>
            <p:nvPr/>
          </p:nvSpPr>
          <p:spPr>
            <a:xfrm>
              <a:off x="6096000" y="4487332"/>
              <a:ext cx="1041400" cy="533400"/>
            </a:xfrm>
            <a:prstGeom prst="round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096000" y="2887129"/>
              <a:ext cx="1041400" cy="533400"/>
            </a:xfrm>
            <a:prstGeom prst="round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498092" y="225840"/>
            <a:ext cx="91958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NZ" sz="2400" b="1" dirty="0">
                <a:latin typeface="Calibri" panose="020F0502020204030204" pitchFamily="34" charset="0"/>
              </a:rPr>
              <a:t>Table 5: Variance Decomposition at the Posterior Mean</a:t>
            </a:r>
            <a:endParaRPr lang="en-US" altLang="zh-CN" sz="2400" b="1" dirty="0">
              <a:latin typeface="Calibri" panose="020F0502020204030204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249680" y="5849656"/>
            <a:ext cx="10497819" cy="802370"/>
            <a:chOff x="1249680" y="5849656"/>
            <a:chExt cx="10497819" cy="802370"/>
          </a:xfrm>
        </p:grpSpPr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6883399" y="5896898"/>
              <a:ext cx="48641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NZ" sz="2000" b="1" dirty="0"/>
                <a:t>How to interpret the preference shock for housing service? </a:t>
              </a:r>
              <a:endParaRPr lang="en-US" altLang="zh-CN" sz="2000" dirty="0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49680" y="5849656"/>
              <a:ext cx="5534534" cy="80237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grpSp>
        <p:nvGrpSpPr>
          <p:cNvPr id="15" name="Group 14"/>
          <p:cNvGrpSpPr/>
          <p:nvPr/>
        </p:nvGrpSpPr>
        <p:grpSpPr>
          <a:xfrm>
            <a:off x="9852920" y="2898524"/>
            <a:ext cx="1041400" cy="2125139"/>
            <a:chOff x="6096000" y="2895593"/>
            <a:chExt cx="1041400" cy="2125139"/>
          </a:xfrm>
        </p:grpSpPr>
        <p:sp>
          <p:nvSpPr>
            <p:cNvPr id="16" name="Rounded Rectangle 15"/>
            <p:cNvSpPr/>
            <p:nvPr/>
          </p:nvSpPr>
          <p:spPr>
            <a:xfrm>
              <a:off x="6096000" y="4487332"/>
              <a:ext cx="1041400" cy="533400"/>
            </a:xfrm>
            <a:prstGeom prst="roundRect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6096000" y="2895593"/>
              <a:ext cx="1041400" cy="533400"/>
            </a:xfrm>
            <a:prstGeom prst="roundRect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9749010" y="529409"/>
            <a:ext cx="122612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NZ" sz="1500" b="1" dirty="0">
                <a:solidFill>
                  <a:srgbClr val="0070C0"/>
                </a:solidFill>
              </a:rPr>
              <a:t>migrant shock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500936" y="543989"/>
            <a:ext cx="256655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NZ" sz="1500" b="1" dirty="0">
                <a:solidFill>
                  <a:srgbClr val="C00000"/>
                </a:solidFill>
              </a:rPr>
              <a:t>preference shock for housing services</a:t>
            </a:r>
          </a:p>
        </p:txBody>
      </p:sp>
    </p:spTree>
    <p:extLst>
      <p:ext uri="{BB962C8B-B14F-4D97-AF65-F5344CB8AC3E}">
        <p14:creationId xmlns:p14="http://schemas.microsoft.com/office/powerpoint/2010/main" val="3280308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4">
            <a:extLst>
              <a:ext uri="{FF2B5EF4-FFF2-40B4-BE49-F238E27FC236}">
                <a16:creationId xmlns:a16="http://schemas.microsoft.com/office/drawing/2014/main" id="{8A5B3F9A-4381-DB4F-8C3E-1B61674EE8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135" y="245874"/>
            <a:ext cx="97565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NZ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Residential Investment and Housing Services</a:t>
            </a:r>
            <a:endParaRPr lang="en-US" altLang="zh-CN" sz="2800" b="1" dirty="0">
              <a:latin typeface="Calibri" panose="020F0502020204030204" pitchFamily="34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62" y="823439"/>
            <a:ext cx="5534534" cy="8023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23" name="Group 22"/>
          <p:cNvGrpSpPr/>
          <p:nvPr/>
        </p:nvGrpSpPr>
        <p:grpSpPr>
          <a:xfrm>
            <a:off x="1038303" y="3566914"/>
            <a:ext cx="5309493" cy="1629458"/>
            <a:chOff x="1038303" y="3624789"/>
            <a:chExt cx="5309493" cy="162945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Rectangle 1"/>
                <p:cNvSpPr/>
                <p:nvPr/>
              </p:nvSpPr>
              <p:spPr>
                <a:xfrm>
                  <a:off x="1038303" y="3624789"/>
                  <a:ext cx="4362535" cy="783163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NZ" sz="22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NZ" sz="2200" b="1" i="1" smtClean="0"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lang="en-NZ" sz="2200" b="1" i="1"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  <m:r>
                          <a:rPr lang="en-NZ" sz="2200" b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NZ" sz="22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NZ" sz="2200" b="1" i="1" smtClean="0">
                                <a:latin typeface="Cambria Math" panose="02040503050406030204" pitchFamily="18" charset="0"/>
                              </a:rPr>
                              <m:t>𝑯</m:t>
                            </m:r>
                          </m:e>
                          <m:sub>
                            <m:r>
                              <a:rPr lang="en-NZ" sz="2200" b="1" i="1"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  <m:r>
                          <a:rPr lang="en-NZ" sz="2200" b="1" i="0" smtClean="0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n-NZ" sz="22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NZ" sz="2200" b="1" i="0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NZ" sz="2200" b="1" i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NZ" sz="22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NZ" sz="22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𝜹</m:t>
                                </m:r>
                              </m:e>
                              <m:sub>
                                <m:r>
                                  <a:rPr lang="en-NZ" sz="2200" b="1" i="1" smtClean="0">
                                    <a:latin typeface="Cambria Math" panose="02040503050406030204" pitchFamily="18" charset="0"/>
                                  </a:rPr>
                                  <m:t>𝒉</m:t>
                                </m:r>
                              </m:sub>
                            </m:sSub>
                          </m:e>
                        </m:d>
                        <m:f>
                          <m:fPr>
                            <m:ctrlPr>
                              <a:rPr lang="en-NZ" sz="22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NZ" sz="2200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NZ" sz="22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𝑵</m:t>
                                </m:r>
                              </m:e>
                              <m:sub>
                                <m:r>
                                  <a:rPr lang="en-NZ" sz="22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𝒕</m:t>
                                </m:r>
                                <m:r>
                                  <a:rPr lang="en-NZ" sz="22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NZ" sz="22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NZ" sz="2200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NZ" sz="22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𝑵</m:t>
                                </m:r>
                              </m:e>
                              <m:sub>
                                <m:r>
                                  <a:rPr lang="en-NZ" sz="22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𝒕</m:t>
                                </m:r>
                              </m:sub>
                            </m:sSub>
                          </m:den>
                        </m:f>
                        <m:sSub>
                          <m:sSubPr>
                            <m:ctrlPr>
                              <a:rPr lang="en-NZ" sz="22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NZ" sz="2200" b="1" i="1"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lang="en-NZ" sz="2200" b="1" i="1">
                                <a:latin typeface="Cambria Math" panose="02040503050406030204" pitchFamily="18" charset="0"/>
                              </a:rPr>
                              <m:t>𝒕</m:t>
                            </m:r>
                            <m:r>
                              <a:rPr lang="en-NZ" sz="22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NZ" sz="22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n-US" altLang="zh-CN" sz="2200" b="1" dirty="0">
                    <a:latin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2" name="Rectangle 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8303" y="3624789"/>
                  <a:ext cx="4362535" cy="783163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8303" y="4404728"/>
              <a:ext cx="5309493" cy="849519"/>
            </a:xfrm>
            <a:prstGeom prst="rect">
              <a:avLst/>
            </a:prstGeom>
          </p:spPr>
        </p:pic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62" y="1700789"/>
            <a:ext cx="10440246" cy="17530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829091" y="5276828"/>
                <a:ext cx="1096795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NZ" sz="2400" dirty="0">
                    <a:latin typeface="Calibri" panose="020F0502020204030204" pitchFamily="34" charset="0"/>
                  </a:rPr>
                  <a:t>Rezoned Land Supply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N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NZ" sz="2400" b="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NZ" sz="2400" b="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NZ" sz="2400" b="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NZ" sz="2400" b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NZ" sz="2400" b="0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   </m:t>
                    </m:r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</a:rPr>
                  <a:t>=&gt; a deterministic SS for the linearization.</a:t>
                </a: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091" y="5276828"/>
                <a:ext cx="10967959" cy="461665"/>
              </a:xfrm>
              <a:prstGeom prst="rect">
                <a:avLst/>
              </a:prstGeom>
              <a:blipFill>
                <a:blip r:embed="rId6"/>
                <a:stretch>
                  <a:fillRect l="-809" t="-5263" b="-26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 Box 4">
            <a:extLst>
              <a:ext uri="{FF2B5EF4-FFF2-40B4-BE49-F238E27FC236}">
                <a16:creationId xmlns:a16="http://schemas.microsoft.com/office/drawing/2014/main" id="{86EA5BF5-BAF0-9D40-BE9F-30020F1D47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645" y="5784472"/>
            <a:ext cx="10663702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en-NZ" dirty="0"/>
              <a:t>Any change in the land demand is </a:t>
            </a:r>
            <a:r>
              <a:rPr lang="en-NZ" b="1" dirty="0"/>
              <a:t>absorbed </a:t>
            </a:r>
            <a:r>
              <a:rPr lang="en-NZ" dirty="0"/>
              <a:t>by the land rezoning. </a:t>
            </a:r>
          </a:p>
          <a:p>
            <a:pPr marL="285750" indent="-285750"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en-NZ" dirty="0"/>
              <a:t>Migration shocks have little impacts on the variation of the real house price.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8198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008031E-F641-1C4E-AAA8-2ECEA67FC6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373043"/>
              </p:ext>
            </p:extLst>
          </p:nvPr>
        </p:nvGraphicFramePr>
        <p:xfrm>
          <a:off x="159723" y="879846"/>
          <a:ext cx="5690743" cy="5216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Box 4">
            <a:extLst>
              <a:ext uri="{FF2B5EF4-FFF2-40B4-BE49-F238E27FC236}">
                <a16:creationId xmlns:a16="http://schemas.microsoft.com/office/drawing/2014/main" id="{446D81B0-ABD4-7047-98FA-5D7AA686C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407" y="6365038"/>
            <a:ext cx="91958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NZ" sz="1400" b="1" dirty="0"/>
              <a:t>Source: NZ Stats </a:t>
            </a:r>
            <a:r>
              <a:rPr lang="en-NZ" sz="1400" b="1" dirty="0" err="1"/>
              <a:t>Infoshare</a:t>
            </a:r>
            <a:endParaRPr lang="en-US" altLang="zh-CN" sz="1400" b="1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3774BBE-D496-A74A-9050-DF25B4B77B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5378144"/>
              </p:ext>
            </p:extLst>
          </p:nvPr>
        </p:nvGraphicFramePr>
        <p:xfrm>
          <a:off x="5985933" y="879847"/>
          <a:ext cx="6206067" cy="5216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4">
            <a:extLst>
              <a:ext uri="{FF2B5EF4-FFF2-40B4-BE49-F238E27FC236}">
                <a16:creationId xmlns:a16="http://schemas.microsoft.com/office/drawing/2014/main" id="{8A5B3F9A-4381-DB4F-8C3E-1B61674EE8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135" y="245874"/>
            <a:ext cx="97565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NZ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Slow-Moving New Dwelling Consents in New Zealand</a:t>
            </a:r>
            <a:endParaRPr lang="en-US" altLang="zh-CN" sz="28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32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>
            <a:extLst>
              <a:ext uri="{FF2B5EF4-FFF2-40B4-BE49-F238E27FC236}">
                <a16:creationId xmlns:a16="http://schemas.microsoft.com/office/drawing/2014/main" id="{446D81B0-ABD4-7047-98FA-5D7AA686C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407" y="6365038"/>
            <a:ext cx="91958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NZ" sz="1400" b="1" dirty="0"/>
              <a:t>Source: NZ Stats </a:t>
            </a:r>
            <a:r>
              <a:rPr lang="en-NZ" sz="1400" b="1" dirty="0" err="1"/>
              <a:t>Infoshare</a:t>
            </a:r>
            <a:endParaRPr lang="en-US" altLang="zh-CN" sz="1400" b="1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065944D-9956-684B-B0B6-0AC82029C8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7089168"/>
              </p:ext>
            </p:extLst>
          </p:nvPr>
        </p:nvGraphicFramePr>
        <p:xfrm>
          <a:off x="67734" y="637865"/>
          <a:ext cx="6525041" cy="5549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592775" y="1169886"/>
            <a:ext cx="544682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NZ" b="1" dirty="0"/>
              <a:t>How about a supply-side story? </a:t>
            </a:r>
          </a:p>
          <a:p>
            <a:pPr marL="285750" indent="-28575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NZ" dirty="0"/>
              <a:t>make the land supply a slow-moving process by assuming some adjustment costs, e.g., subject to the approval of the local council.</a:t>
            </a:r>
          </a:p>
          <a:p>
            <a:pPr marL="285750" indent="-28575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NZ" dirty="0"/>
              <a:t>Add a stochastic process for the land supply. Time for approval?  </a:t>
            </a:r>
            <a:endParaRPr lang="en-US" altLang="zh-CN" dirty="0"/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8A5B3F9A-4381-DB4F-8C3E-1B61674EE8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135" y="245874"/>
            <a:ext cx="97565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NZ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Slow-Moving New Dwelling Consents in New Zealand</a:t>
            </a:r>
            <a:endParaRPr lang="en-US" altLang="zh-CN" sz="28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52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07136" y="271272"/>
            <a:ext cx="91958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NZ" sz="2400" b="1" dirty="0">
                <a:solidFill>
                  <a:srgbClr val="C00000"/>
                </a:solidFill>
              </a:rPr>
              <a:t>Comments</a:t>
            </a:r>
            <a:endParaRPr lang="en-US" altLang="zh-CN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36EA75-0372-6548-ABF3-7F650284669D}"/>
              </a:ext>
            </a:extLst>
          </p:cNvPr>
          <p:cNvSpPr/>
          <p:nvPr/>
        </p:nvSpPr>
        <p:spPr>
          <a:xfrm>
            <a:off x="715600" y="1034474"/>
            <a:ext cx="1069746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zh-CN" sz="2200" b="1" dirty="0">
                <a:latin typeface="Calibri" panose="020F0502020204030204" pitchFamily="34" charset="0"/>
              </a:rPr>
              <a:t>Modeling the Land Supply</a:t>
            </a:r>
          </a:p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2200" dirty="0">
                <a:latin typeface="Calibri" panose="020F0502020204030204" pitchFamily="34" charset="0"/>
              </a:rPr>
              <a:t>How to interpret the preference shock for housing service</a:t>
            </a:r>
          </a:p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2200" dirty="0">
                <a:latin typeface="Calibri" panose="020F0502020204030204" pitchFamily="34" charset="0"/>
              </a:rPr>
              <a:t>how about </a:t>
            </a:r>
            <a:r>
              <a:rPr lang="en-US" altLang="zh-CN" sz="2200" dirty="0" err="1">
                <a:latin typeface="Calibri" panose="020F0502020204030204" pitchFamily="34" charset="0"/>
              </a:rPr>
              <a:t>endogenizing</a:t>
            </a:r>
            <a:r>
              <a:rPr lang="en-US" altLang="zh-CN" sz="2200" dirty="0">
                <a:latin typeface="Calibri" panose="020F0502020204030204" pitchFamily="34" charset="0"/>
              </a:rPr>
              <a:t> the land supply?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853B88C-E47D-C943-B6AD-79EEE271A7BA}"/>
              </a:ext>
            </a:extLst>
          </p:cNvPr>
          <p:cNvSpPr/>
          <p:nvPr/>
        </p:nvSpPr>
        <p:spPr>
          <a:xfrm>
            <a:off x="707136" y="3270135"/>
            <a:ext cx="1069746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zh-CN" sz="2200" b="1" dirty="0">
                <a:latin typeface="Calibri" panose="020F0502020204030204" pitchFamily="34" charset="0"/>
              </a:rPr>
              <a:t>Decomposing Migration Flows</a:t>
            </a:r>
          </a:p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2200" dirty="0">
                <a:latin typeface="Calibri" panose="020F0502020204030204" pitchFamily="34" charset="0"/>
              </a:rPr>
              <a:t>The country of residence matters: immigration policy shock</a:t>
            </a:r>
          </a:p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2200" dirty="0">
                <a:latin typeface="Calibri" panose="020F0502020204030204" pitchFamily="34" charset="0"/>
              </a:rPr>
              <a:t>Gross vs. Net Flows: Heterogeneous human capital flows</a:t>
            </a:r>
          </a:p>
        </p:txBody>
      </p:sp>
    </p:spTree>
    <p:extLst>
      <p:ext uri="{BB962C8B-B14F-4D97-AF65-F5344CB8AC3E}">
        <p14:creationId xmlns:p14="http://schemas.microsoft.com/office/powerpoint/2010/main" val="1163050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07135" y="271272"/>
            <a:ext cx="103587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NZ" sz="2400" b="1" dirty="0">
                <a:solidFill>
                  <a:srgbClr val="C00000"/>
                </a:solidFill>
              </a:rPr>
              <a:t>Immigration Policy as An Exogenous Migration Shock</a:t>
            </a:r>
            <a:endParaRPr lang="en-US" altLang="zh-CN" dirty="0"/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446D81B0-ABD4-7047-98FA-5D7AA686C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407" y="6365038"/>
            <a:ext cx="91958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NZ" sz="1400" b="1" dirty="0"/>
              <a:t>Source: NZ Stats </a:t>
            </a:r>
            <a:r>
              <a:rPr lang="en-NZ" sz="1400" b="1" dirty="0" err="1"/>
              <a:t>Infoshare</a:t>
            </a:r>
            <a:endParaRPr lang="en-US" altLang="zh-CN" sz="1400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8928102"/>
              </p:ext>
            </p:extLst>
          </p:nvPr>
        </p:nvGraphicFramePr>
        <p:xfrm>
          <a:off x="220183" y="732937"/>
          <a:ext cx="6333017" cy="5486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6460600" y="1040503"/>
                <a:ext cx="5727539" cy="36317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zh-CN" sz="2000" b="1" dirty="0">
                    <a:latin typeface="Calibri" panose="020F0502020204030204" pitchFamily="34" charset="0"/>
                  </a:rPr>
                  <a:t>Migrant Decomposition by the Country of Residence</a:t>
                </a:r>
              </a:p>
              <a:p>
                <a:pPr marL="342900" indent="-342900">
                  <a:spcBef>
                    <a:spcPct val="5000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2000" dirty="0">
                    <a:latin typeface="Calibri" panose="020F0502020204030204" pitchFamily="34" charset="0"/>
                  </a:rPr>
                  <a:t>For Australian residents: </a:t>
                </a:r>
                <a:br>
                  <a:rPr lang="en-US" altLang="zh-CN" sz="2000" dirty="0">
                    <a:latin typeface="Calibri" panose="020F0502020204030204" pitchFamily="34" charset="0"/>
                  </a:rPr>
                </a:br>
                <a:r>
                  <a:rPr lang="en-US" altLang="zh-CN" sz="2000" b="1" dirty="0">
                    <a:solidFill>
                      <a:srgbClr val="7030A0"/>
                    </a:solidFill>
                    <a:latin typeface="Calibri" panose="020F0502020204030204" pitchFamily="34" charset="0"/>
                  </a:rPr>
                  <a:t># of arrivals </a:t>
                </a:r>
                <a14:m>
                  <m:oMath xmlns:m="http://schemas.openxmlformats.org/officeDocument/2006/math">
                    <m:r>
                      <a:rPr lang="en-NZ" sz="20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altLang="zh-CN" sz="2000" b="1" dirty="0">
                    <a:solidFill>
                      <a:srgbClr val="7030A0"/>
                    </a:solidFill>
                    <a:latin typeface="Calibri" panose="020F0502020204030204" pitchFamily="34" charset="0"/>
                  </a:rPr>
                  <a:t> # of departures </a:t>
                </a:r>
                <a:br>
                  <a:rPr lang="en-US" altLang="zh-CN" sz="2000" b="1" dirty="0">
                    <a:solidFill>
                      <a:srgbClr val="7030A0"/>
                    </a:solidFill>
                    <a:latin typeface="Calibri" panose="020F0502020204030204" pitchFamily="34" charset="0"/>
                  </a:rPr>
                </a:br>
                <a:r>
                  <a:rPr lang="en-US" altLang="zh-CN" sz="2000" dirty="0">
                    <a:latin typeface="Calibri" panose="020F0502020204030204" pitchFamily="34" charset="0"/>
                  </a:rPr>
                  <a:t>=&gt; close to zero net flows.</a:t>
                </a:r>
              </a:p>
              <a:p>
                <a:pPr marL="342900" indent="-342900">
                  <a:spcBef>
                    <a:spcPct val="5000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2000" dirty="0">
                    <a:latin typeface="Calibri" panose="020F0502020204030204" pitchFamily="34" charset="0"/>
                  </a:rPr>
                  <a:t>For New Zealand residents: </a:t>
                </a:r>
                <a:br>
                  <a:rPr lang="en-US" altLang="zh-CN" sz="2000" dirty="0">
                    <a:latin typeface="Calibri" panose="020F0502020204030204" pitchFamily="34" charset="0"/>
                  </a:rPr>
                </a:br>
                <a:r>
                  <a:rPr lang="en-US" altLang="zh-CN" sz="2000" b="1" dirty="0">
                    <a:solidFill>
                      <a:srgbClr val="0070C0"/>
                    </a:solidFill>
                    <a:latin typeface="Calibri" panose="020F0502020204030204" pitchFamily="34" charset="0"/>
                  </a:rPr>
                  <a:t># of arrivals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altLang="zh-CN" sz="2000" b="1" dirty="0">
                    <a:solidFill>
                      <a:srgbClr val="0070C0"/>
                    </a:solidFill>
                    <a:latin typeface="Calibri" panose="020F0502020204030204" pitchFamily="34" charset="0"/>
                  </a:rPr>
                  <a:t> # of departures</a:t>
                </a:r>
                <a:br>
                  <a:rPr lang="en-US" altLang="zh-CN" sz="2000" b="1" dirty="0">
                    <a:solidFill>
                      <a:srgbClr val="0070C0"/>
                    </a:solidFill>
                    <a:latin typeface="Calibri" panose="020F0502020204030204" pitchFamily="34" charset="0"/>
                  </a:rPr>
                </a:br>
                <a:r>
                  <a:rPr lang="en-US" altLang="zh-CN" sz="2000" dirty="0">
                    <a:latin typeface="Calibri" panose="020F0502020204030204" pitchFamily="34" charset="0"/>
                  </a:rPr>
                  <a:t>=&gt; net outflows. </a:t>
                </a:r>
              </a:p>
              <a:p>
                <a:pPr marL="342900" indent="-342900">
                  <a:spcBef>
                    <a:spcPct val="5000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2000" dirty="0">
                    <a:latin typeface="Calibri" panose="020F0502020204030204" pitchFamily="34" charset="0"/>
                  </a:rPr>
                  <a:t>For other countries: </a:t>
                </a:r>
                <a:br>
                  <a:rPr lang="en-US" altLang="zh-CN" sz="2000" dirty="0">
                    <a:latin typeface="Calibri" panose="020F0502020204030204" pitchFamily="34" charset="0"/>
                  </a:rPr>
                </a:br>
                <a:r>
                  <a:rPr lang="en-US" altLang="zh-CN" sz="2000" b="1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# of arrivals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altLang="zh-CN" sz="2000" b="1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 # of departures</a:t>
                </a:r>
                <a:r>
                  <a:rPr lang="en-US" altLang="zh-CN" sz="2000" b="1" dirty="0">
                    <a:solidFill>
                      <a:srgbClr val="0070C0"/>
                    </a:solidFill>
                    <a:latin typeface="Calibri" panose="020F0502020204030204" pitchFamily="34" charset="0"/>
                  </a:rPr>
                  <a:t/>
                </a:r>
                <a:br>
                  <a:rPr lang="en-US" altLang="zh-CN" sz="2000" b="1" dirty="0">
                    <a:solidFill>
                      <a:srgbClr val="0070C0"/>
                    </a:solidFill>
                    <a:latin typeface="Calibri" panose="020F0502020204030204" pitchFamily="34" charset="0"/>
                  </a:rPr>
                </a:br>
                <a:r>
                  <a:rPr lang="en-US" altLang="zh-CN" sz="2000" dirty="0">
                    <a:latin typeface="Calibri" panose="020F0502020204030204" pitchFamily="34" charset="0"/>
                  </a:rPr>
                  <a:t>=&gt; net inflows. 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0600" y="1040503"/>
                <a:ext cx="5727539" cy="3631763"/>
              </a:xfrm>
              <a:prstGeom prst="rect">
                <a:avLst/>
              </a:prstGeom>
              <a:blipFill>
                <a:blip r:embed="rId3"/>
                <a:stretch>
                  <a:fillRect l="-1106" t="-697" r="-221" b="-17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B5723A9E-2018-5842-A9FE-DA8A5F3183CC}"/>
              </a:ext>
            </a:extLst>
          </p:cNvPr>
          <p:cNvSpPr/>
          <p:nvPr/>
        </p:nvSpPr>
        <p:spPr>
          <a:xfrm>
            <a:off x="6452580" y="4706123"/>
            <a:ext cx="572753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zh-CN" sz="2000" b="1" dirty="0">
                <a:latin typeface="Calibri" panose="020F0502020204030204" pitchFamily="34" charset="0"/>
              </a:rPr>
              <a:t>Why do we make such a decomposition? </a:t>
            </a:r>
          </a:p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Calibri" panose="020F0502020204030204" pitchFamily="34" charset="0"/>
              </a:rPr>
              <a:t>Visa for immigrants from other countries</a:t>
            </a:r>
          </a:p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Calibri" panose="020F0502020204030204" pitchFamily="34" charset="0"/>
              </a:rPr>
              <a:t>Immigration policy =&gt; migration shock</a:t>
            </a:r>
          </a:p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Calibri" panose="020F0502020204030204" pitchFamily="34" charset="0"/>
              </a:rPr>
              <a:t>Heterogeneous impacts on the housing market</a:t>
            </a:r>
          </a:p>
        </p:txBody>
      </p:sp>
    </p:spTree>
    <p:extLst>
      <p:ext uri="{BB962C8B-B14F-4D97-AF65-F5344CB8AC3E}">
        <p14:creationId xmlns:p14="http://schemas.microsoft.com/office/powerpoint/2010/main" val="695896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8E3E123-A269-4C2C-B83D-CCF8CE8D6D2D}" vid="{616D8776-4612-40CB-A629-823BC9E388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994</TotalTime>
  <Words>442</Words>
  <Application>Microsoft Office PowerPoint</Application>
  <PresentationFormat>Widescreen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微软雅黑</vt:lpstr>
      <vt:lpstr>Arial</vt:lpstr>
      <vt:lpstr>Calibri</vt:lpstr>
      <vt:lpstr>Cambria Math</vt:lpstr>
      <vt:lpstr>Consolas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University of Auckland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Haiping Zhang</dc:creator>
  <cp:lastModifiedBy>Haiping Zhang</cp:lastModifiedBy>
  <cp:revision>85</cp:revision>
  <dcterms:created xsi:type="dcterms:W3CDTF">2019-02-20T05:17:34Z</dcterms:created>
  <dcterms:modified xsi:type="dcterms:W3CDTF">2019-02-24T21:12:49Z</dcterms:modified>
</cp:coreProperties>
</file>