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99" r:id="rId2"/>
    <p:sldId id="487" r:id="rId3"/>
    <p:sldId id="500" r:id="rId4"/>
    <p:sldId id="501" r:id="rId5"/>
    <p:sldId id="502" r:id="rId6"/>
    <p:sldId id="503" r:id="rId7"/>
    <p:sldId id="490" r:id="rId8"/>
    <p:sldId id="381" r:id="rId9"/>
    <p:sldId id="564" r:id="rId10"/>
    <p:sldId id="340" r:id="rId11"/>
    <p:sldId id="382" r:id="rId12"/>
    <p:sldId id="532" r:id="rId13"/>
    <p:sldId id="375" r:id="rId14"/>
    <p:sldId id="460" r:id="rId15"/>
    <p:sldId id="543" r:id="rId16"/>
    <p:sldId id="544" r:id="rId17"/>
    <p:sldId id="545" r:id="rId18"/>
    <p:sldId id="560" r:id="rId19"/>
    <p:sldId id="546" r:id="rId20"/>
    <p:sldId id="561" r:id="rId21"/>
    <p:sldId id="547" r:id="rId22"/>
    <p:sldId id="552" r:id="rId23"/>
    <p:sldId id="548" r:id="rId24"/>
    <p:sldId id="531" r:id="rId25"/>
    <p:sldId id="553" r:id="rId26"/>
    <p:sldId id="550" r:id="rId27"/>
    <p:sldId id="554" r:id="rId28"/>
    <p:sldId id="562" r:id="rId29"/>
    <p:sldId id="563" r:id="rId30"/>
    <p:sldId id="565" r:id="rId31"/>
    <p:sldId id="530" r:id="rId3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906" autoAdjust="0"/>
  </p:normalViewPr>
  <p:slideViewPr>
    <p:cSldViewPr>
      <p:cViewPr varScale="1">
        <p:scale>
          <a:sx n="84" d="100"/>
          <a:sy n="84" d="100"/>
        </p:scale>
        <p:origin x="1522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6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F360EA-FE57-422B-982C-6FDA736F00F9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2" rIns="91402" bIns="4570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641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57801B-A8CD-4551-BF47-B9AB45815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3463" fontAlgn="base">
              <a:spcBef>
                <a:spcPct val="0"/>
              </a:spcBef>
              <a:spcAft>
                <a:spcPct val="0"/>
              </a:spcAft>
            </a:pPr>
            <a:fld id="{BA492B65-6CCA-48B4-87BE-4DD33CAE8463}" type="slidenum">
              <a:rPr lang="en-US"/>
              <a:pPr defTabSz="8734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41363"/>
            <a:ext cx="4924425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63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569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860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88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50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1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963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80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093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626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613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319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417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255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3016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008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6711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737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830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18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262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92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6628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3189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78A7-56D3-473A-A848-8865C061565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802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89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57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933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08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551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218B-B31B-4B23-A0A9-4226AAA926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046"/>
            <a:ext cx="5438140" cy="4469527"/>
          </a:xfrm>
          <a:noFill/>
          <a:ln/>
        </p:spPr>
        <p:txBody>
          <a:bodyPr/>
          <a:lstStyle/>
          <a:p>
            <a:pPr marL="230014" indent="-230014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956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B949-4072-461E-B282-D2B1164EA237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3C1C-C0DE-4D32-9211-40A87052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C58F-7599-488E-BD8E-4FBBF13B3E61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F8E6-3800-4200-922E-70D60C0DB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23F6-011F-4AEC-9637-48065571344D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9FCA-75B5-4AB2-BD3B-EEE52FFF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5F6C-6281-4731-A140-AEA835D75F29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4016-26F7-4578-A82C-BD39037BB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57EF-CEA8-4B75-8A71-0372E3CF2ADA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69B3-9597-488D-9269-9C7ACD4F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8DB5-D56F-46CD-AC1E-3FF0B43D7547}" type="datetime1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43B-D946-42D0-AFC7-6F78FDE6A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C6C9-E9E3-4FA8-A660-AC1BD7A146AA}" type="datetime1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0BE5-8F36-4CB5-9665-ECD74B3E5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A830-3795-42BD-828F-38968C0B42FC}" type="datetime1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73C6-1BFF-4C4E-9BD2-9CA687D33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9251-36B5-4C68-86F1-586B405E38A5}" type="datetime1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51CC-304A-4861-B667-BA894AD6D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0305-B763-4356-B998-86793098C7F6}" type="datetime1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F0A8-618B-4197-BF38-884C4B84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E5CF-C9C7-4D4C-A896-CE8351948B3E}" type="datetime1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49A3-A165-49A7-87B1-2463BC8BF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6B643B-A8D1-4628-BEC5-36DFA17E8B68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B2CB2C-257E-479D-80D4-DAB1D083D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tif"/><Relationship Id="rId4" Type="http://schemas.openxmlformats.org/officeDocument/2006/relationships/image" Target="../media/image48.t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wmf"/><Relationship Id="rId12" Type="http://schemas.openxmlformats.org/officeDocument/2006/relationships/image" Target="../media/image58.ti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wmf"/><Relationship Id="rId20" Type="http://schemas.openxmlformats.org/officeDocument/2006/relationships/image" Target="../media/image59.ti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7.tif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56.ti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2.wmf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9.bin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tif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67.wmf"/><Relationship Id="rId5" Type="http://schemas.openxmlformats.org/officeDocument/2006/relationships/image" Target="../media/image69.tiff"/><Relationship Id="rId15" Type="http://schemas.openxmlformats.org/officeDocument/2006/relationships/image" Target="../media/image63.wmf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68.tiff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Relationship Id="rId22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2.t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tiff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tif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2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1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6.wmf"/><Relationship Id="rId4" Type="http://schemas.openxmlformats.org/officeDocument/2006/relationships/image" Target="../media/image79.ti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9.tif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85.wmf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tif"/><Relationship Id="rId11" Type="http://schemas.openxmlformats.org/officeDocument/2006/relationships/image" Target="../media/image96.tif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92.wmf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7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9.tif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00.wmf"/><Relationship Id="rId10" Type="http://schemas.openxmlformats.org/officeDocument/2006/relationships/image" Target="../media/image103.ti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07.tif"/><Relationship Id="rId4" Type="http://schemas.openxmlformats.org/officeDocument/2006/relationships/image" Target="../media/image106.tif"/><Relationship Id="rId9" Type="http://schemas.openxmlformats.org/officeDocument/2006/relationships/image" Target="../media/image10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8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5B49-E8ED-4A52-8D5B-F49E380FF21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200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Trade-Driven Sectoral Shifts and t</a:t>
            </a:r>
            <a:r>
              <a:rPr lang="en-NZ" sz="2400" b="1" dirty="0">
                <a:solidFill>
                  <a:schemeClr val="accent2"/>
                </a:solidFill>
                <a:latin typeface="Calibri" pitchFamily="34" charset="0"/>
              </a:rPr>
              <a:t>he </a:t>
            </a:r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Global Imbalances</a:t>
            </a:r>
          </a:p>
          <a:p>
            <a:pPr algn="ctr">
              <a:spcBef>
                <a:spcPct val="50000"/>
              </a:spcBef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Haiping Zhang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University of </a:t>
            </a:r>
            <a:r>
              <a:rPr lang="en-US" b="1" dirty="0" smtClean="0">
                <a:latin typeface="Calibri" pitchFamily="34" charset="0"/>
              </a:rPr>
              <a:t>Auckland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September 2017</a:t>
            </a:r>
            <a:endParaRPr 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/>
              <a:t>1.  The Model Setting:</a:t>
            </a:r>
            <a:br>
              <a:rPr lang="de-DE" altLang="zh-CN" dirty="0" smtClean="0"/>
            </a:br>
            <a:r>
              <a:rPr lang="de-DE" altLang="zh-CN" sz="2000" dirty="0" smtClean="0">
                <a:solidFill>
                  <a:srgbClr val="0070C0"/>
                </a:solidFill>
              </a:rPr>
              <a:t>Sectoral Structure: Two-Factor, Two-Sector </a:t>
            </a:r>
            <a:r>
              <a:rPr lang="en-US" sz="2000" dirty="0" smtClean="0">
                <a:solidFill>
                  <a:srgbClr val="0070C0"/>
                </a:solidFill>
              </a:rPr>
              <a:t>(AC 2009)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90600" y="1686143"/>
            <a:ext cx="762000" cy="752257"/>
            <a:chOff x="4038600" y="4688721"/>
            <a:chExt cx="762000" cy="752257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4038600" y="5071646"/>
              <a:ext cx="76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wage</a:t>
              </a:r>
              <a:endParaRPr lang="en-US" altLang="zh-CN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191000" y="4688721"/>
              <a:ext cx="381000" cy="4166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1295400"/>
            <a:ext cx="5867400" cy="788988"/>
            <a:chOff x="3527425" y="4072354"/>
            <a:chExt cx="5867400" cy="788988"/>
          </a:xfrm>
        </p:grpSpPr>
        <p:graphicFrame>
          <p:nvGraphicFramePr>
            <p:cNvPr id="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891431"/>
                </p:ext>
              </p:extLst>
            </p:nvPr>
          </p:nvGraphicFramePr>
          <p:xfrm>
            <a:off x="4213225" y="4453354"/>
            <a:ext cx="388620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72" name="Equation" r:id="rId4" imgW="2298600" imgH="241200" progId="Equation.3">
                    <p:embed/>
                  </p:oleObj>
                </mc:Choice>
                <mc:Fallback>
                  <p:oleObj name="Equation" r:id="rId4" imgW="229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225" y="4453354"/>
                          <a:ext cx="3886200" cy="407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3527425" y="4072354"/>
              <a:ext cx="586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latin typeface="+mn-lt"/>
                </a:rPr>
                <a:t>Competitive markets for goods and productive factors</a:t>
              </a:r>
              <a:endParaRPr lang="en-US" altLang="zh-CN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6563" y="1670050"/>
            <a:ext cx="1290637" cy="967700"/>
            <a:chOff x="3738563" y="4688721"/>
            <a:chExt cx="1290637" cy="967700"/>
          </a:xfrm>
        </p:grpSpPr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3738563" y="5071646"/>
              <a:ext cx="12906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 algn="ctr">
                <a:buNone/>
                <a:tabLst>
                  <a:tab pos="1612900" algn="l"/>
                </a:tabLst>
              </a:pPr>
              <a:r>
                <a:rPr lang="en-US" altLang="zh-CN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Rental price of capital</a:t>
              </a:r>
              <a:endParaRPr lang="en-US" altLang="zh-CN" sz="16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91000" y="4688721"/>
              <a:ext cx="381000" cy="4166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5190814"/>
            <a:ext cx="8229600" cy="676586"/>
            <a:chOff x="457200" y="4645025"/>
            <a:chExt cx="8229600" cy="676586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4645025"/>
              <a:ext cx="3810000" cy="657225"/>
              <a:chOff x="432594" y="4783832"/>
              <a:chExt cx="3810000" cy="657225"/>
            </a:xfrm>
          </p:grpSpPr>
          <p:graphicFrame>
            <p:nvGraphicFramePr>
              <p:cNvPr id="2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1925590"/>
                  </p:ext>
                </p:extLst>
              </p:nvPr>
            </p:nvGraphicFramePr>
            <p:xfrm>
              <a:off x="2947194" y="4783832"/>
              <a:ext cx="98901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73" name="Equation" r:id="rId6" imgW="457200" imgH="304560" progId="Equation.3">
                      <p:embed/>
                    </p:oleObj>
                  </mc:Choice>
                  <mc:Fallback>
                    <p:oleObj name="Equation" r:id="rId6" imgW="457200" imgH="304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7194" y="4783832"/>
                            <a:ext cx="989013" cy="6572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432594" y="4936232"/>
                <a:ext cx="381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spcBef>
                    <a:spcPct val="50000"/>
                  </a:spcBef>
                  <a:buFont typeface="Arial" pitchFamily="34" charset="0"/>
                  <a:buChar char="•"/>
                  <a:defRPr>
                    <a:ea typeface="宋体" pitchFamily="2" charset="-122"/>
                  </a:defRPr>
                </a:lvl1pPr>
              </a:lstStyle>
              <a:p>
                <a:pPr marL="0" indent="0">
                  <a:buNone/>
                  <a:tabLst>
                    <a:tab pos="1612900" algn="l"/>
                  </a:tabLst>
                </a:pPr>
                <a:r>
                  <a:rPr lang="en-US" altLang="zh-CN" b="1" dirty="0" smtClean="0">
                    <a:latin typeface="+mn-lt"/>
                  </a:rPr>
                  <a:t>The Sectoral MRK Ratio</a:t>
                </a:r>
                <a:endParaRPr lang="en-US" altLang="zh-CN" dirty="0">
                  <a:latin typeface="+mn-lt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648200" y="4662799"/>
              <a:ext cx="4038600" cy="658812"/>
              <a:chOff x="457200" y="4798431"/>
              <a:chExt cx="4038600" cy="658812"/>
            </a:xfrm>
          </p:grpSpPr>
          <p:graphicFrame>
            <p:nvGraphicFramePr>
              <p:cNvPr id="36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7240809"/>
                  </p:ext>
                </p:extLst>
              </p:nvPr>
            </p:nvGraphicFramePr>
            <p:xfrm>
              <a:off x="3535362" y="4798431"/>
              <a:ext cx="960438" cy="658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74" name="Equation" r:id="rId8" imgW="444240" imgH="304560" progId="Equation.3">
                      <p:embed/>
                    </p:oleObj>
                  </mc:Choice>
                  <mc:Fallback>
                    <p:oleObj name="Equation" r:id="rId8" imgW="444240" imgH="304560" progId="Equation.3">
                      <p:embed/>
                      <p:pic>
                        <p:nvPicPr>
                          <p:cNvPr id="2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5362" y="4798431"/>
                            <a:ext cx="960438" cy="65881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4962823"/>
                <a:ext cx="358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spcBef>
                    <a:spcPct val="50000"/>
                  </a:spcBef>
                  <a:buFont typeface="Arial" pitchFamily="34" charset="0"/>
                  <a:buChar char="•"/>
                  <a:defRPr>
                    <a:ea typeface="宋体" pitchFamily="2" charset="-122"/>
                  </a:defRPr>
                </a:lvl1pPr>
              </a:lstStyle>
              <a:p>
                <a:pPr marL="0" indent="0">
                  <a:buNone/>
                  <a:tabLst>
                    <a:tab pos="1612900" algn="l"/>
                  </a:tabLst>
                </a:pPr>
                <a:r>
                  <a:rPr lang="en-US" altLang="zh-CN" b="1" dirty="0" smtClean="0">
                    <a:latin typeface="+mn-lt"/>
                  </a:rPr>
                  <a:t>The Sectoral output price Ratio</a:t>
                </a:r>
                <a:endParaRPr lang="en-US" altLang="zh-CN" dirty="0">
                  <a:latin typeface="+mn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57200" y="4400550"/>
            <a:ext cx="6962775" cy="476250"/>
            <a:chOff x="457200" y="5619750"/>
            <a:chExt cx="6962775" cy="476250"/>
          </a:xfrm>
        </p:grpSpPr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381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>
                <a:tabLst>
                  <a:tab pos="1612900" algn="l"/>
                </a:tabLst>
              </a:pPr>
              <a:r>
                <a:rPr lang="en-US" altLang="zh-CN" b="1" dirty="0" smtClean="0">
                  <a:solidFill>
                    <a:srgbClr val="FF0000"/>
                  </a:solidFill>
                  <a:latin typeface="+mn-lt"/>
                </a:rPr>
                <a:t>Frictional</a:t>
              </a:r>
              <a:r>
                <a:rPr lang="en-US" altLang="zh-CN" b="1" dirty="0" smtClean="0">
                  <a:latin typeface="+mn-lt"/>
                </a:rPr>
                <a:t> Sectoral investment =&gt; </a:t>
              </a:r>
              <a:endParaRPr lang="en-US" altLang="zh-CN" dirty="0">
                <a:latin typeface="+mn-lt"/>
              </a:endParaRPr>
            </a:p>
          </p:txBody>
        </p:sp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1995026"/>
                </p:ext>
              </p:extLst>
            </p:nvPr>
          </p:nvGraphicFramePr>
          <p:xfrm>
            <a:off x="4267200" y="5619750"/>
            <a:ext cx="315277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75" name="Equation" r:id="rId10" imgW="1587240" imgH="241200" progId="Equation.3">
                    <p:embed/>
                  </p:oleObj>
                </mc:Choice>
                <mc:Fallback>
                  <p:oleObj name="Equation" r:id="rId10" imgW="1587240" imgH="241200" progId="Equation.3">
                    <p:embed/>
                    <p:pic>
                      <p:nvPicPr>
                        <p:cNvPr id="4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5619750"/>
                          <a:ext cx="3152775" cy="4762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457200" y="2724051"/>
            <a:ext cx="6962775" cy="1295499"/>
            <a:chOff x="457200" y="3943251"/>
            <a:chExt cx="6962775" cy="1295499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4762500"/>
              <a:ext cx="6962775" cy="476250"/>
              <a:chOff x="457200" y="4762500"/>
              <a:chExt cx="6962775" cy="476250"/>
            </a:xfrm>
          </p:grpSpPr>
          <p:sp>
            <p:nvSpPr>
              <p:cNvPr id="41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4781550"/>
                <a:ext cx="381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spcBef>
                    <a:spcPct val="50000"/>
                  </a:spcBef>
                  <a:buFont typeface="Arial" pitchFamily="34" charset="0"/>
                  <a:buChar char="•"/>
                  <a:defRPr>
                    <a:ea typeface="宋体" pitchFamily="2" charset="-122"/>
                  </a:defRPr>
                </a:lvl1pPr>
              </a:lstStyle>
              <a:p>
                <a:pPr>
                  <a:tabLst>
                    <a:tab pos="1612900" algn="l"/>
                  </a:tabLst>
                </a:pPr>
                <a:r>
                  <a:rPr lang="en-US" altLang="zh-CN" b="1" dirty="0" smtClean="0">
                    <a:latin typeface="+mn-lt"/>
                  </a:rPr>
                  <a:t>Frictionless Sectoral investment =&gt; </a:t>
                </a:r>
                <a:endParaRPr lang="en-US" altLang="zh-CN" dirty="0">
                  <a:latin typeface="+mn-lt"/>
                </a:endParaRPr>
              </a:p>
            </p:txBody>
          </p:sp>
          <p:graphicFrame>
            <p:nvGraphicFramePr>
              <p:cNvPr id="4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1330208"/>
                  </p:ext>
                </p:extLst>
              </p:nvPr>
            </p:nvGraphicFramePr>
            <p:xfrm>
              <a:off x="4267200" y="4762500"/>
              <a:ext cx="3152775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76" name="Equation" r:id="rId12" imgW="1587240" imgH="241200" progId="Equation.3">
                      <p:embed/>
                    </p:oleObj>
                  </mc:Choice>
                  <mc:Fallback>
                    <p:oleObj name="Equation" r:id="rId12" imgW="1587240" imgH="241200" progId="Equation.3">
                      <p:embed/>
                      <p:pic>
                        <p:nvPicPr>
                          <p:cNvPr id="4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4762500"/>
                            <a:ext cx="3152775" cy="47625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6"/>
            <p:cNvGrpSpPr/>
            <p:nvPr/>
          </p:nvGrpSpPr>
          <p:grpSpPr>
            <a:xfrm>
              <a:off x="457200" y="3943251"/>
              <a:ext cx="6400800" cy="476349"/>
              <a:chOff x="457200" y="5333901"/>
              <a:chExt cx="6400800" cy="476349"/>
            </a:xfrm>
          </p:grpSpPr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64718"/>
                <a:ext cx="3276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spcBef>
                    <a:spcPct val="50000"/>
                  </a:spcBef>
                  <a:buFont typeface="Arial" pitchFamily="34" charset="0"/>
                  <a:buChar char="•"/>
                  <a:defRPr>
                    <a:ea typeface="宋体" pitchFamily="2" charset="-122"/>
                  </a:defRPr>
                </a:lvl1pPr>
              </a:lstStyle>
              <a:p>
                <a:pPr>
                  <a:tabLst>
                    <a:tab pos="1612900" algn="l"/>
                  </a:tabLst>
                </a:pPr>
                <a:r>
                  <a:rPr lang="en-US" altLang="zh-CN" b="1" dirty="0" smtClean="0">
                    <a:latin typeface="+mn-lt"/>
                  </a:rPr>
                  <a:t>Frictionless labor market =&gt; </a:t>
                </a:r>
                <a:endParaRPr lang="en-US" altLang="zh-CN" dirty="0">
                  <a:latin typeface="+mn-lt"/>
                </a:endParaRPr>
              </a:p>
            </p:txBody>
          </p:sp>
          <p:graphicFrame>
            <p:nvGraphicFramePr>
              <p:cNvPr id="4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0874467"/>
                  </p:ext>
                </p:extLst>
              </p:nvPr>
            </p:nvGraphicFramePr>
            <p:xfrm>
              <a:off x="4311650" y="5333901"/>
              <a:ext cx="2546350" cy="476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77" name="Equation" r:id="rId14" imgW="1282680" imgH="241200" progId="Equation.3">
                      <p:embed/>
                    </p:oleObj>
                  </mc:Choice>
                  <mc:Fallback>
                    <p:oleObj name="Equation" r:id="rId14" imgW="1282680" imgH="241200" progId="Equation.3">
                      <p:embed/>
                      <p:pic>
                        <p:nvPicPr>
                          <p:cNvPr id="2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1650" y="5333901"/>
                            <a:ext cx="2546350" cy="47634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" name="Group 1"/>
          <p:cNvGrpSpPr/>
          <p:nvPr/>
        </p:nvGrpSpPr>
        <p:grpSpPr>
          <a:xfrm>
            <a:off x="7696200" y="3568700"/>
            <a:ext cx="1336675" cy="1308100"/>
            <a:chOff x="7696200" y="3568700"/>
            <a:chExt cx="1336675" cy="130810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605567"/>
                </p:ext>
              </p:extLst>
            </p:nvPr>
          </p:nvGraphicFramePr>
          <p:xfrm>
            <a:off x="7696200" y="3568700"/>
            <a:ext cx="13366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78" name="Equation" r:id="rId16" imgW="672840" imgH="228600" progId="Equation.3">
                    <p:embed/>
                  </p:oleObj>
                </mc:Choice>
                <mc:Fallback>
                  <p:oleObj name="Equation" r:id="rId16" imgW="672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3568700"/>
                          <a:ext cx="1336675" cy="4508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845991"/>
                </p:ext>
              </p:extLst>
            </p:nvPr>
          </p:nvGraphicFramePr>
          <p:xfrm>
            <a:off x="7808913" y="4425950"/>
            <a:ext cx="1109662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79" name="Equation" r:id="rId18" imgW="558720" imgH="228600" progId="Equation.3">
                    <p:embed/>
                  </p:oleObj>
                </mc:Choice>
                <mc:Fallback>
                  <p:oleObj name="Equation" r:id="rId18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8913" y="4425950"/>
                          <a:ext cx="1109662" cy="4508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43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1" y="1952531"/>
            <a:ext cx="7683278" cy="376246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62526"/>
              </p:ext>
            </p:extLst>
          </p:nvPr>
        </p:nvGraphicFramePr>
        <p:xfrm>
          <a:off x="2133600" y="1295400"/>
          <a:ext cx="11795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7" name="Equation" r:id="rId5" imgW="698400" imgH="253800" progId="Equation.3">
                  <p:embed/>
                </p:oleObj>
              </mc:Choice>
              <mc:Fallback>
                <p:oleObj name="Equation" r:id="rId5" imgW="69840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1795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834225"/>
              </p:ext>
            </p:extLst>
          </p:nvPr>
        </p:nvGraphicFramePr>
        <p:xfrm>
          <a:off x="5310187" y="1101725"/>
          <a:ext cx="29194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8" name="Equation" r:id="rId7" imgW="1726920" imgH="482400" progId="Equation.3">
                  <p:embed/>
                </p:oleObj>
              </mc:Choice>
              <mc:Fallback>
                <p:oleObj name="Equation" r:id="rId7" imgW="1726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7" y="1101725"/>
                        <a:ext cx="2919413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9600" y="5719971"/>
            <a:ext cx="807720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+mn-lt"/>
                <a:ea typeface="宋体" pitchFamily="2" charset="-122"/>
              </a:rPr>
              <a:t>MIR: </a:t>
            </a:r>
            <a:r>
              <a:rPr lang="en-US" altLang="zh-CN" dirty="0">
                <a:latin typeface="+mn-lt"/>
              </a:rPr>
              <a:t>Matsuyama (2004), Zhang (2017) </a:t>
            </a: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+mn-lt"/>
                <a:ea typeface="宋体" pitchFamily="2" charset="-122"/>
              </a:rPr>
              <a:t>Fixed Sunk Costs of Individual Investment: </a:t>
            </a:r>
            <a:r>
              <a:rPr lang="en-US" altLang="zh-CN" dirty="0" err="1" smtClean="0">
                <a:latin typeface="+mn-lt"/>
                <a:ea typeface="宋体" pitchFamily="2" charset="-122"/>
              </a:rPr>
              <a:t>Barseghyan</a:t>
            </a:r>
            <a:r>
              <a:rPr lang="en-US" altLang="zh-CN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>
                <a:latin typeface="+mn-lt"/>
                <a:ea typeface="宋体" pitchFamily="2" charset="-122"/>
              </a:rPr>
              <a:t>and </a:t>
            </a:r>
            <a:r>
              <a:rPr lang="en-US" altLang="zh-CN" dirty="0" err="1" smtClean="0">
                <a:latin typeface="+mn-lt"/>
                <a:ea typeface="宋体" pitchFamily="2" charset="-122"/>
              </a:rPr>
              <a:t>DiCecio</a:t>
            </a:r>
            <a:r>
              <a:rPr lang="en-US" altLang="zh-CN" dirty="0" smtClean="0">
                <a:latin typeface="+mn-lt"/>
                <a:ea typeface="宋体" pitchFamily="2" charset="-122"/>
              </a:rPr>
              <a:t> (2011), </a:t>
            </a:r>
            <a:br>
              <a:rPr lang="en-US" altLang="zh-CN" dirty="0" smtClean="0">
                <a:latin typeface="+mn-lt"/>
                <a:ea typeface="宋体" pitchFamily="2" charset="-122"/>
              </a:rPr>
            </a:br>
            <a:r>
              <a:rPr lang="en-US" altLang="zh-CN" dirty="0" err="1" smtClean="0">
                <a:latin typeface="+mn-lt"/>
              </a:rPr>
              <a:t>Buera</a:t>
            </a:r>
            <a:r>
              <a:rPr lang="en-US" altLang="zh-CN" dirty="0">
                <a:latin typeface="+mn-lt"/>
              </a:rPr>
              <a:t>, </a:t>
            </a:r>
            <a:r>
              <a:rPr lang="en-US" altLang="zh-CN" dirty="0" err="1">
                <a:latin typeface="+mn-lt"/>
              </a:rPr>
              <a:t>Kaboski</a:t>
            </a:r>
            <a:r>
              <a:rPr lang="en-US" altLang="zh-CN" dirty="0">
                <a:latin typeface="+mn-lt"/>
              </a:rPr>
              <a:t>, and </a:t>
            </a:r>
            <a:r>
              <a:rPr lang="en-US" altLang="zh-CN" dirty="0" smtClean="0">
                <a:latin typeface="+mn-lt"/>
              </a:rPr>
              <a:t>Shin (2011)</a:t>
            </a:r>
            <a:r>
              <a:rPr lang="en-US" altLang="zh-CN" dirty="0" smtClean="0">
                <a:latin typeface="+mn-lt"/>
                <a:ea typeface="宋体" pitchFamily="2" charset="-122"/>
              </a:rPr>
              <a:t>, </a:t>
            </a:r>
            <a:r>
              <a:rPr lang="en-US" altLang="zh-CN" dirty="0" err="1" smtClean="0">
                <a:latin typeface="+mn-lt"/>
                <a:ea typeface="宋体" pitchFamily="2" charset="-122"/>
              </a:rPr>
              <a:t>Manova</a:t>
            </a:r>
            <a:r>
              <a:rPr lang="en-US" altLang="zh-CN" dirty="0" smtClean="0">
                <a:latin typeface="+mn-lt"/>
                <a:ea typeface="宋体" pitchFamily="2" charset="-122"/>
              </a:rPr>
              <a:t> (2013), </a:t>
            </a:r>
            <a:r>
              <a:rPr lang="en-US" altLang="zh-CN" dirty="0" err="1" smtClean="0">
                <a:latin typeface="+mn-lt"/>
                <a:ea typeface="宋体" pitchFamily="2" charset="-122"/>
              </a:rPr>
              <a:t>Midrig</a:t>
            </a:r>
            <a:r>
              <a:rPr lang="en-US" altLang="zh-CN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>
                <a:latin typeface="+mn-lt"/>
                <a:ea typeface="宋体" pitchFamily="2" charset="-122"/>
              </a:rPr>
              <a:t>and Xu </a:t>
            </a:r>
            <a:r>
              <a:rPr lang="en-US" altLang="zh-CN" dirty="0" smtClean="0">
                <a:latin typeface="+mn-lt"/>
                <a:ea typeface="宋体" pitchFamily="2" charset="-122"/>
              </a:rPr>
              <a:t>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33C1C-C0DE-4D32-9211-40A87052EE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/>
              <a:t>1.  The Model Setting:</a:t>
            </a:r>
            <a:br>
              <a:rPr lang="de-DE" altLang="zh-CN" dirty="0" smtClean="0"/>
            </a:br>
            <a:r>
              <a:rPr lang="en-SG" altLang="zh-CN" sz="2000" dirty="0" smtClean="0">
                <a:solidFill>
                  <a:srgbClr val="0070C0"/>
                </a:solidFill>
              </a:rPr>
              <a:t>Key Assumption 1: Sector-Specific MIR (Minimum Investment Requirement)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8796" y="2971800"/>
            <a:ext cx="6254004" cy="446400"/>
            <a:chOff x="-5050398" y="4771932"/>
            <a:chExt cx="6254004" cy="446400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-5050398" y="4827479"/>
              <a:ext cx="6254004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  <a:ea typeface="宋体" pitchFamily="2" charset="-122"/>
                </a:rPr>
                <a:t>Under autarky, both sectors are active, implying that</a:t>
              </a:r>
              <a:endParaRPr lang="en-US" dirty="0">
                <a:latin typeface="+mn-lt"/>
                <a:ea typeface="宋体" pitchFamily="2" charset="-122"/>
              </a:endParaRPr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5969684"/>
                </p:ext>
              </p:extLst>
            </p:nvPr>
          </p:nvGraphicFramePr>
          <p:xfrm>
            <a:off x="60606" y="4771932"/>
            <a:ext cx="914400" cy="44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91" name="Equation" r:id="rId4" imgW="495000" imgH="241200" progId="Equation.3">
                    <p:embed/>
                  </p:oleObj>
                </mc:Choice>
                <mc:Fallback>
                  <p:oleObj name="Equation" r:id="rId4" imgW="495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6" y="4771932"/>
                          <a:ext cx="914400" cy="446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/>
              <a:t>1.  The Model Setting:</a:t>
            </a:r>
            <a:br>
              <a:rPr lang="de-DE" altLang="zh-CN" dirty="0" smtClean="0"/>
            </a:br>
            <a:r>
              <a:rPr lang="de-DE" altLang="zh-CN" sz="2000" dirty="0">
                <a:solidFill>
                  <a:srgbClr val="0070C0"/>
                </a:solidFill>
              </a:rPr>
              <a:t>Three </a:t>
            </a:r>
            <a:r>
              <a:rPr lang="en-SG" altLang="zh-CN" sz="2000" dirty="0" smtClean="0">
                <a:solidFill>
                  <a:srgbClr val="0070C0"/>
                </a:solidFill>
              </a:rPr>
              <a:t>Investment Options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418" y="1143000"/>
            <a:ext cx="6976382" cy="3657600"/>
            <a:chOff x="567418" y="2362200"/>
            <a:chExt cx="6976382" cy="3657600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567418" y="2362200"/>
              <a:ext cx="6976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 smtClean="0">
                  <a:latin typeface="+mn-lt"/>
                  <a:ea typeface="宋体" pitchFamily="2" charset="-122"/>
                </a:rPr>
                <a:t>Agent j has three options to save the labor income                     over time.</a:t>
              </a:r>
              <a:endParaRPr lang="en-US" altLang="zh-CN" dirty="0">
                <a:latin typeface="+mn-lt"/>
                <a:ea typeface="宋体" pitchFamily="2" charset="-122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67418" y="3308316"/>
              <a:ext cx="4925332" cy="2711484"/>
              <a:chOff x="457200" y="1654141"/>
              <a:chExt cx="4925332" cy="2711484"/>
            </a:xfrm>
          </p:grpSpPr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4236700"/>
                  </p:ext>
                </p:extLst>
              </p:nvPr>
            </p:nvGraphicFramePr>
            <p:xfrm>
              <a:off x="3623582" y="2079625"/>
              <a:ext cx="430212" cy="409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092" name="Equation" r:id="rId6" imgW="253800" imgH="241200" progId="Equation.3">
                      <p:embed/>
                    </p:oleObj>
                  </mc:Choice>
                  <mc:Fallback>
                    <p:oleObj name="Equation" r:id="rId6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3582" y="2079625"/>
                            <a:ext cx="430212" cy="409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457200" y="1719716"/>
                <a:ext cx="293778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1.  lend to the credit market</a:t>
                </a:r>
                <a:endParaRPr lang="en-US" altLang="zh-CN" dirty="0">
                  <a:latin typeface="+mn-lt"/>
                  <a:ea typeface="宋体" pitchFamily="2" charset="-122"/>
                </a:endParaRPr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23582" y="1654141"/>
              <a:ext cx="250825" cy="453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093" name="Equation" r:id="rId8" imgW="126720" imgH="228600" progId="Equation.3">
                      <p:embed/>
                    </p:oleObj>
                  </mc:Choice>
                  <mc:Fallback>
                    <p:oleObj name="Equation" r:id="rId8" imgW="1267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3582" y="1654141"/>
                            <a:ext cx="250825" cy="4533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457200" y="2150646"/>
                <a:ext cx="301398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2.  invest in sector 1</a:t>
                </a:r>
                <a:endParaRPr lang="en-US" altLang="zh-CN" dirty="0">
                  <a:latin typeface="+mn-lt"/>
                  <a:ea typeface="宋体" pitchFamily="2" charset="-122"/>
                </a:endParaRPr>
              </a:p>
            </p:txBody>
          </p:sp>
          <p:graphicFrame>
            <p:nvGraphicFramePr>
              <p:cNvPr id="39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806075"/>
                  </p:ext>
                </p:extLst>
              </p:nvPr>
            </p:nvGraphicFramePr>
            <p:xfrm>
              <a:off x="3471182" y="3503613"/>
              <a:ext cx="1911350" cy="862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094" name="Equation" r:id="rId10" imgW="1130040" imgH="507960" progId="Equation.3">
                      <p:embed/>
                    </p:oleObj>
                  </mc:Choice>
                  <mc:Fallback>
                    <p:oleObj name="Equation" r:id="rId10" imgW="1130040" imgH="507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1182" y="3503613"/>
                            <a:ext cx="1911350" cy="862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457200" y="3767693"/>
                <a:ext cx="293778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8288" indent="-268288">
                  <a:spcBef>
                    <a:spcPct val="50000"/>
                  </a:spcBef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3.  invest in sector 2</a:t>
                </a:r>
                <a:endParaRPr lang="en-US" altLang="zh-CN" dirty="0">
                  <a:latin typeface="+mn-lt"/>
                  <a:ea typeface="宋体" pitchFamily="2" charset="-122"/>
                </a:endParaRPr>
              </a:p>
            </p:txBody>
          </p:sp>
        </p:grp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925989"/>
                </p:ext>
              </p:extLst>
            </p:nvPr>
          </p:nvGraphicFramePr>
          <p:xfrm>
            <a:off x="5478236" y="2362200"/>
            <a:ext cx="1032782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95" name="Equation" r:id="rId12" imgW="622080" imgH="241200" progId="Equation.3">
                    <p:embed/>
                  </p:oleObj>
                </mc:Choice>
                <mc:Fallback>
                  <p:oleObj name="Equation" r:id="rId12" imgW="6220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8236" y="2362200"/>
                          <a:ext cx="1032782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600145" y="2949575"/>
              <a:ext cx="2405673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 dirty="0" smtClean="0">
                  <a:latin typeface="+mn-lt"/>
                  <a:ea typeface="宋体" pitchFamily="2" charset="-122"/>
                </a:rPr>
                <a:t>Option:</a:t>
              </a:r>
              <a:endParaRPr lang="en-US" altLang="zh-CN" b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657600" y="2949575"/>
              <a:ext cx="22098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 dirty="0" smtClean="0">
                  <a:latin typeface="+mn-lt"/>
                  <a:ea typeface="宋体" pitchFamily="2" charset="-122"/>
                </a:rPr>
                <a:t>Gross Rate of Return</a:t>
              </a:r>
              <a:endParaRPr lang="en-US" altLang="zh-CN" b="1" dirty="0">
                <a:latin typeface="+mn-lt"/>
                <a:ea typeface="宋体" pitchFamily="2" charset="-12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8795" y="3401765"/>
            <a:ext cx="6254006" cy="446400"/>
            <a:chOff x="-5202799" y="4322844"/>
            <a:chExt cx="6254006" cy="446400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-5202799" y="4372861"/>
              <a:ext cx="6254006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  <a:ea typeface="宋体" pitchFamily="2" charset="-122"/>
                </a:rPr>
                <a:t>Under free trade, if sector 1 vanishes, </a:t>
              </a:r>
              <a:endParaRPr lang="en-US" dirty="0">
                <a:latin typeface="+mn-lt"/>
                <a:ea typeface="宋体" pitchFamily="2" charset="-122"/>
              </a:endParaRPr>
            </a:p>
          </p:txBody>
        </p:sp>
        <p:graphicFrame>
          <p:nvGraphicFramePr>
            <p:cNvPr id="47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747236"/>
                </p:ext>
              </p:extLst>
            </p:nvPr>
          </p:nvGraphicFramePr>
          <p:xfrm>
            <a:off x="-91794" y="4322844"/>
            <a:ext cx="914400" cy="44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96" name="Equation" r:id="rId14" imgW="495000" imgH="241200" progId="Equation.3">
                    <p:embed/>
                  </p:oleObj>
                </mc:Choice>
                <mc:Fallback>
                  <p:oleObj name="Equation" r:id="rId14" imgW="495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1794" y="4322844"/>
                          <a:ext cx="914400" cy="446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70327"/>
              </p:ext>
            </p:extLst>
          </p:nvPr>
        </p:nvGraphicFramePr>
        <p:xfrm>
          <a:off x="6389688" y="4792663"/>
          <a:ext cx="21066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97" name="Equation" r:id="rId16" imgW="1117440" imgH="457200" progId="Equation.3">
                  <p:embed/>
                </p:oleObj>
              </mc:Choice>
              <mc:Fallback>
                <p:oleObj name="Equation" r:id="rId16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4792663"/>
                        <a:ext cx="21066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17338" y="5005388"/>
            <a:ext cx="5565962" cy="457200"/>
            <a:chOff x="517338" y="4395788"/>
            <a:chExt cx="5565962" cy="457200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820991"/>
                </p:ext>
              </p:extLst>
            </p:nvPr>
          </p:nvGraphicFramePr>
          <p:xfrm>
            <a:off x="4933950" y="4395788"/>
            <a:ext cx="11493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98" name="Equation" r:id="rId18" imgW="609480" imgH="241200" progId="Equation.3">
                    <p:embed/>
                  </p:oleObj>
                </mc:Choice>
                <mc:Fallback>
                  <p:oleObj name="Equation" r:id="rId18" imgW="609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50" y="4395788"/>
                          <a:ext cx="114935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517338" y="4431269"/>
              <a:ext cx="44971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  <a:ea typeface="宋体" pitchFamily="2" charset="-122"/>
                </a:rPr>
                <a:t>Under autarky, both sectors are active so that</a:t>
              </a:r>
              <a:endParaRPr lang="en-US" dirty="0">
                <a:latin typeface="+mn-lt"/>
                <a:ea typeface="宋体" pitchFamily="2" charset="-122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2300" y="5830669"/>
            <a:ext cx="8293101" cy="646331"/>
            <a:chOff x="712011" y="5083175"/>
            <a:chExt cx="8293101" cy="646331"/>
          </a:xfrm>
        </p:grpSpPr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2223312" y="5083175"/>
              <a:ext cx="6781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  <a:ea typeface="宋体" pitchFamily="2" charset="-122"/>
                </a:rPr>
                <a:t>agent j prefers to invest its entire labor income in sector 2 and borrow as much as possible, </a:t>
              </a:r>
              <a:r>
                <a:rPr lang="en-US" b="1" dirty="0" smtClean="0">
                  <a:latin typeface="+mn-lt"/>
                  <a:ea typeface="宋体" pitchFamily="2" charset="-122"/>
                </a:rPr>
                <a:t>if its investment size can meet the MIR.</a:t>
              </a:r>
              <a:endParaRPr lang="en-US" b="1" dirty="0">
                <a:latin typeface="+mn-lt"/>
                <a:ea typeface="宋体" pitchFamily="2" charset="-122"/>
              </a:endParaRPr>
            </a:p>
          </p:txBody>
        </p:sp>
        <p:graphicFrame>
          <p:nvGraphicFramePr>
            <p:cNvPr id="5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50547"/>
                </p:ext>
              </p:extLst>
            </p:nvPr>
          </p:nvGraphicFramePr>
          <p:xfrm>
            <a:off x="712011" y="5159594"/>
            <a:ext cx="1393825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99" name="Equation" r:id="rId20" imgW="685800" imgH="241200" progId="Equation.3">
                    <p:embed/>
                  </p:oleObj>
                </mc:Choice>
                <mc:Fallback>
                  <p:oleObj name="Equation" r:id="rId20" imgW="685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011" y="5159594"/>
                          <a:ext cx="1393825" cy="49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946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399" y="1143000"/>
            <a:ext cx="8305800" cy="1089025"/>
            <a:chOff x="457200" y="3638550"/>
            <a:chExt cx="8305800" cy="1089025"/>
          </a:xfrm>
        </p:grpSpPr>
        <p:grpSp>
          <p:nvGrpSpPr>
            <p:cNvPr id="19" name="Group 18"/>
            <p:cNvGrpSpPr/>
            <p:nvPr/>
          </p:nvGrpSpPr>
          <p:grpSpPr>
            <a:xfrm>
              <a:off x="820739" y="4019549"/>
              <a:ext cx="7942261" cy="708026"/>
              <a:chOff x="1125539" y="3081999"/>
              <a:chExt cx="7942261" cy="708026"/>
            </a:xfrm>
          </p:grpSpPr>
          <p:grpSp>
            <p:nvGrpSpPr>
              <p:cNvPr id="2" name="Group 8"/>
              <p:cNvGrpSpPr>
                <a:grpSpLocks/>
              </p:cNvGrpSpPr>
              <p:nvPr/>
            </p:nvGrpSpPr>
            <p:grpSpPr bwMode="auto">
              <a:xfrm>
                <a:off x="4051300" y="3081999"/>
                <a:ext cx="5016500" cy="708026"/>
                <a:chOff x="2571" y="3413"/>
                <a:chExt cx="3160" cy="446"/>
              </a:xfrm>
            </p:grpSpPr>
            <p:sp>
              <p:nvSpPr>
                <p:cNvPr id="308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533" y="3413"/>
                  <a:ext cx="2198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latin typeface="+mn-lt"/>
                      <a:ea typeface="宋体" pitchFamily="2" charset="-122"/>
                    </a:rPr>
                    <a:t>measures the level of financial development</a:t>
                  </a:r>
                  <a:r>
                    <a:rPr lang="en-US" sz="2000" dirty="0" smtClean="0">
                      <a:latin typeface="+mn-lt"/>
                      <a:ea typeface="宋体" pitchFamily="2" charset="-122"/>
                    </a:rPr>
                    <a:t>. (AC 2009)</a:t>
                  </a:r>
                  <a:endParaRPr lang="en-US" sz="2000" dirty="0">
                    <a:latin typeface="+mn-lt"/>
                    <a:ea typeface="宋体" pitchFamily="2" charset="-122"/>
                  </a:endParaRPr>
                </a:p>
              </p:txBody>
            </p:sp>
            <p:graphicFrame>
              <p:nvGraphicFramePr>
                <p:cNvPr id="3076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4864680"/>
                    </p:ext>
                  </p:extLst>
                </p:nvPr>
              </p:nvGraphicFramePr>
              <p:xfrm>
                <a:off x="2571" y="3509"/>
                <a:ext cx="80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7646" name="Equation" r:id="rId4" imgW="571320" imgH="203040" progId="Equation.3">
                        <p:embed/>
                      </p:oleObj>
                    </mc:Choice>
                    <mc:Fallback>
                      <p:oleObj name="Equation" r:id="rId4" imgW="57132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71" y="3509"/>
                              <a:ext cx="808" cy="288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074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1968555"/>
                  </p:ext>
                </p:extLst>
              </p:nvPr>
            </p:nvGraphicFramePr>
            <p:xfrm>
              <a:off x="1125539" y="3132800"/>
              <a:ext cx="1846262" cy="628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647" name="Equation" r:id="rId6" imgW="749160" imgH="253800" progId="Equation.3">
                      <p:embed/>
                    </p:oleObj>
                  </mc:Choice>
                  <mc:Fallback>
                    <p:oleObj name="Equation" r:id="rId6" imgW="74916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5539" y="3132800"/>
                            <a:ext cx="1846262" cy="62865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7200" y="3638550"/>
              <a:ext cx="3733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+mn-lt"/>
                </a:rPr>
                <a:t>The borrowing </a:t>
              </a:r>
              <a:r>
                <a:rPr lang="en-US" sz="1800" dirty="0" smtClean="0">
                  <a:latin typeface="+mn-lt"/>
                </a:rPr>
                <a:t>constraints (BC)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/>
              <a:t>1.  The Model Setting:</a:t>
            </a:r>
            <a:br>
              <a:rPr lang="de-DE" altLang="zh-CN" dirty="0" smtClean="0"/>
            </a:br>
            <a:r>
              <a:rPr lang="en-SG" altLang="zh-CN" sz="2000" dirty="0" smtClean="0">
                <a:solidFill>
                  <a:srgbClr val="0070C0"/>
                </a:solidFill>
              </a:rPr>
              <a:t>Key Assumption 2: Financial Frictions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399" y="2365807"/>
            <a:ext cx="7613650" cy="776262"/>
            <a:chOff x="228599" y="5963082"/>
            <a:chExt cx="7613650" cy="776262"/>
          </a:xfrm>
        </p:grpSpPr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28599" y="5963082"/>
              <a:ext cx="76136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b="1" dirty="0" smtClean="0">
                  <a:latin typeface="+mn-lt"/>
                  <a:ea typeface="宋体" pitchFamily="2" charset="-122"/>
                </a:rPr>
                <a:t>The constant equity-investment ratio if the borrowing constraint is binding.</a:t>
              </a:r>
              <a:endParaRPr lang="en-US" b="1" dirty="0">
                <a:latin typeface="+mn-lt"/>
                <a:ea typeface="宋体" pitchFamily="2" charset="-122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76144"/>
                </p:ext>
              </p:extLst>
            </p:nvPr>
          </p:nvGraphicFramePr>
          <p:xfrm>
            <a:off x="914400" y="6334531"/>
            <a:ext cx="7207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48" name="Equation" r:id="rId8" imgW="317160" imgH="177480" progId="Equation.3">
                    <p:embed/>
                  </p:oleObj>
                </mc:Choice>
                <mc:Fallback>
                  <p:oleObj name="Equation" r:id="rId8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334531"/>
                          <a:ext cx="720725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533400" y="3276600"/>
            <a:ext cx="7315200" cy="1055132"/>
            <a:chOff x="533400" y="3276600"/>
            <a:chExt cx="7315200" cy="1055132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076531"/>
                </p:ext>
              </p:extLst>
            </p:nvPr>
          </p:nvGraphicFramePr>
          <p:xfrm>
            <a:off x="3748088" y="3276600"/>
            <a:ext cx="4100512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49" name="Equation" r:id="rId10" imgW="1714320" imgH="279360" progId="Equation.3">
                    <p:embed/>
                  </p:oleObj>
                </mc:Choice>
                <mc:Fallback>
                  <p:oleObj name="Equation" r:id="rId10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8088" y="3276600"/>
                          <a:ext cx="4100512" cy="671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533400" y="3440668"/>
              <a:ext cx="37338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r>
                <a:rPr lang="en-US" sz="2000" dirty="0" smtClean="0">
                  <a:latin typeface="+mn-lt"/>
                </a:rPr>
                <a:t>Who can invest in sector 2?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3505200" y="3962400"/>
              <a:ext cx="22860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r>
                <a:rPr lang="en-US" sz="1800" smtClean="0">
                  <a:solidFill>
                    <a:srgbClr val="0070C0"/>
                  </a:solidFill>
                  <a:latin typeface="+mn-lt"/>
                </a:rPr>
                <a:t>Leveraged investment</a:t>
              </a:r>
              <a:endParaRPr lang="en-US" sz="1800" dirty="0">
                <a:solidFill>
                  <a:srgbClr val="0070C0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400" y="4510088"/>
            <a:ext cx="7772400" cy="1890712"/>
            <a:chOff x="533400" y="4510088"/>
            <a:chExt cx="7772400" cy="1890712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4510088"/>
              <a:ext cx="7772400" cy="1890712"/>
              <a:chOff x="533400" y="4586288"/>
              <a:chExt cx="7772400" cy="189071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33400" y="5410200"/>
                <a:ext cx="7772400" cy="1066800"/>
                <a:chOff x="533400" y="4495800"/>
                <a:chExt cx="7772400" cy="10668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533400" y="4495800"/>
                  <a:ext cx="7772400" cy="457200"/>
                  <a:chOff x="457200" y="4433888"/>
                  <a:chExt cx="7772400" cy="457200"/>
                </a:xfrm>
              </p:grpSpPr>
              <p:sp>
                <p:nvSpPr>
                  <p:cNvPr id="5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" y="4433888"/>
                    <a:ext cx="7772400" cy="40011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b="1" dirty="0">
                        <a:latin typeface="+mn-lt"/>
                        <a:ea typeface="宋体" pitchFamily="2" charset="-122"/>
                      </a:rPr>
                      <a:t>Entrepreneurs </a:t>
                    </a:r>
                    <a:r>
                      <a:rPr lang="en-US" sz="2000" b="1" dirty="0" smtClean="0">
                        <a:latin typeface="+mn-lt"/>
                        <a:ea typeface="宋体" pitchFamily="2" charset="-122"/>
                      </a:rPr>
                      <a:t>: 	the agents with                       and the mass is </a:t>
                    </a:r>
                    <a:endParaRPr lang="en-US" sz="2000" dirty="0">
                      <a:latin typeface="+mn-lt"/>
                      <a:ea typeface="宋体" pitchFamily="2" charset="-122"/>
                    </a:endParaRPr>
                  </a:p>
                </p:txBody>
              </p:sp>
              <p:graphicFrame>
                <p:nvGraphicFramePr>
                  <p:cNvPr id="56" name="Object 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97373909"/>
                      </p:ext>
                    </p:extLst>
                  </p:nvPr>
                </p:nvGraphicFramePr>
                <p:xfrm>
                  <a:off x="4179887" y="4445000"/>
                  <a:ext cx="773113" cy="4460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7650" name="Equation" r:id="rId12" imgW="419040" imgH="241200" progId="Equation.3">
                          <p:embed/>
                        </p:oleObj>
                      </mc:Choice>
                      <mc:Fallback>
                        <p:oleObj name="Equation" r:id="rId12" imgW="419040" imgH="241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79887" y="4445000"/>
                                <a:ext cx="773113" cy="4460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33400" y="5105400"/>
                  <a:ext cx="7772400" cy="457200"/>
                  <a:chOff x="457200" y="5033963"/>
                  <a:chExt cx="7772400" cy="457200"/>
                </a:xfrm>
              </p:grpSpPr>
              <p:sp>
                <p:nvSpPr>
                  <p:cNvPr id="5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" y="5033963"/>
                    <a:ext cx="7772400" cy="40011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b="1" dirty="0" smtClean="0">
                        <a:latin typeface="+mn-lt"/>
                        <a:ea typeface="宋体" pitchFamily="2" charset="-122"/>
                      </a:rPr>
                      <a:t>Households</a:t>
                    </a:r>
                    <a:r>
                      <a:rPr lang="en-US" sz="2000" b="1" dirty="0">
                        <a:latin typeface="+mn-lt"/>
                        <a:ea typeface="宋体" pitchFamily="2" charset="-122"/>
                      </a:rPr>
                      <a:t>:</a:t>
                    </a:r>
                    <a:r>
                      <a:rPr lang="en-US" sz="2000" b="1" dirty="0" smtClean="0">
                        <a:latin typeface="+mn-lt"/>
                        <a:ea typeface="宋体" pitchFamily="2" charset="-122"/>
                      </a:rPr>
                      <a:t>	the agents with</a:t>
                    </a:r>
                    <a:endParaRPr lang="en-US" sz="2000" b="1" dirty="0">
                      <a:latin typeface="+mn-lt"/>
                      <a:ea typeface="宋体" pitchFamily="2" charset="-122"/>
                    </a:endParaRPr>
                  </a:p>
                </p:txBody>
              </p:sp>
              <p:graphicFrame>
                <p:nvGraphicFramePr>
                  <p:cNvPr id="54" name="Object 5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3700880"/>
                      </p:ext>
                    </p:extLst>
                  </p:nvPr>
                </p:nvGraphicFramePr>
                <p:xfrm>
                  <a:off x="4160838" y="5045075"/>
                  <a:ext cx="1173162" cy="4460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7651" name="Equation" r:id="rId14" imgW="634680" imgH="241200" progId="Equation.3">
                          <p:embed/>
                        </p:oleObj>
                      </mc:Choice>
                      <mc:Fallback>
                        <p:oleObj name="Equation" r:id="rId14" imgW="634680" imgH="241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60838" y="5045075"/>
                                <a:ext cx="1173162" cy="4460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33400" y="4586288"/>
                <a:ext cx="7673975" cy="609600"/>
                <a:chOff x="457200" y="2623209"/>
                <a:chExt cx="7673975" cy="609600"/>
              </a:xfrm>
            </p:grpSpPr>
            <p:graphicFrame>
              <p:nvGraphicFramePr>
                <p:cNvPr id="58" name="Object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44180502"/>
                    </p:ext>
                  </p:extLst>
                </p:nvPr>
              </p:nvGraphicFramePr>
              <p:xfrm>
                <a:off x="6400800" y="2623209"/>
                <a:ext cx="1730375" cy="609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7652" name="Equation" r:id="rId16" imgW="761760" imgH="266400" progId="Equation.3">
                        <p:embed/>
                      </p:oleObj>
                    </mc:Choice>
                    <mc:Fallback>
                      <p:oleObj name="Equation" r:id="rId16" imgW="761760" imgH="266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00800" y="2623209"/>
                              <a:ext cx="1730375" cy="609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57200" y="2743200"/>
                  <a:ext cx="5867400" cy="40011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sz="1600" b="1">
                      <a:ea typeface="宋体" pitchFamily="2" charset="-122"/>
                    </a:defRPr>
                  </a:lvl1pPr>
                </a:lstStyle>
                <a:p>
                  <a:pPr algn="just"/>
                  <a:r>
                    <a:rPr lang="en-US" sz="2000" dirty="0">
                      <a:latin typeface="+mn-lt"/>
                    </a:rPr>
                    <a:t>The </a:t>
                  </a:r>
                  <a:r>
                    <a:rPr lang="en-US" sz="2000" dirty="0" smtClean="0">
                      <a:latin typeface="+mn-lt"/>
                    </a:rPr>
                    <a:t>cutoff value for the marginal investors in sector 2:</a:t>
                  </a:r>
                  <a:endParaRPr lang="en-US" sz="2000" dirty="0">
                    <a:latin typeface="+mn-lt"/>
                  </a:endParaRPr>
                </a:p>
              </p:txBody>
            </p:sp>
          </p:grpSp>
        </p:grp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9034539"/>
                </p:ext>
              </p:extLst>
            </p:nvPr>
          </p:nvGraphicFramePr>
          <p:xfrm>
            <a:off x="7086600" y="5253378"/>
            <a:ext cx="971550" cy="537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53" name="Equation" r:id="rId18" imgW="482400" imgH="266400" progId="Equation.3">
                    <p:embed/>
                  </p:oleObj>
                </mc:Choice>
                <mc:Fallback>
                  <p:oleObj name="Equation" r:id="rId18" imgW="482400" imgH="266400" progId="Equation.3">
                    <p:embed/>
                    <p:pic>
                      <p:nvPicPr>
                        <p:cNvPr id="56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253378"/>
                          <a:ext cx="971550" cy="537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920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2.   Characterize the Sectoral Output Supply</a:t>
            </a:r>
            <a:br>
              <a:rPr lang="en-US" altLang="zh-CN" dirty="0" smtClean="0"/>
            </a:br>
            <a:r>
              <a:rPr lang="en-US" altLang="zh-CN" sz="2000" dirty="0">
                <a:solidFill>
                  <a:srgbClr val="0070C0"/>
                </a:solidFill>
              </a:rPr>
              <a:t>The Production Possibility Frontier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313" y="2743200"/>
            <a:ext cx="8294687" cy="1295400"/>
            <a:chOff x="468313" y="2867799"/>
            <a:chExt cx="8294687" cy="1295400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468313" y="2867799"/>
              <a:ext cx="78374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latin typeface="+mj-lt"/>
                </a:rPr>
                <a:t>If the BCs are binding, the fraction of domestic investment in sector 2 is</a:t>
              </a:r>
              <a:endParaRPr lang="en-US" altLang="zh-CN" dirty="0">
                <a:latin typeface="+mj-lt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308798"/>
                </p:ext>
              </p:extLst>
            </p:nvPr>
          </p:nvGraphicFramePr>
          <p:xfrm>
            <a:off x="893763" y="3128149"/>
            <a:ext cx="7869237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70" name="Equation" r:id="rId4" imgW="4356000" imgH="571320" progId="Equation.3">
                    <p:embed/>
                  </p:oleObj>
                </mc:Choice>
                <mc:Fallback>
                  <p:oleObj name="Equation" r:id="rId4" imgW="4356000" imgH="571320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763" y="3128149"/>
                          <a:ext cx="7869237" cy="103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57200" y="4191000"/>
            <a:ext cx="8534400" cy="1399401"/>
            <a:chOff x="457200" y="2398931"/>
            <a:chExt cx="8534400" cy="1399401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2398931"/>
              <a:ext cx="8534400" cy="1399401"/>
              <a:chOff x="457200" y="2322731"/>
              <a:chExt cx="8534400" cy="1399401"/>
            </a:xfrm>
          </p:grpSpPr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2322731"/>
                <a:ext cx="8534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spcBef>
                    <a:spcPct val="50000"/>
                  </a:spcBef>
                  <a:buFont typeface="Arial" pitchFamily="34" charset="0"/>
                  <a:buChar char="•"/>
                  <a:defRPr>
                    <a:ea typeface="宋体" pitchFamily="2" charset="-122"/>
                  </a:defRPr>
                </a:lvl1pPr>
              </a:lstStyle>
              <a:p>
                <a:pPr marL="0" indent="0">
                  <a:buNone/>
                  <a:tabLst>
                    <a:tab pos="1612900" algn="l"/>
                  </a:tabLst>
                </a:pPr>
                <a:r>
                  <a:rPr lang="en-US" altLang="zh-CN" b="1" dirty="0" smtClean="0">
                    <a:latin typeface="+mj-lt"/>
                  </a:rPr>
                  <a:t>Without international capital mobility, domestic investment is financed by domestic saving under autarky and under free trade. </a:t>
                </a:r>
                <a:endParaRPr lang="en-US" altLang="zh-CN" dirty="0">
                  <a:latin typeface="+mj-lt"/>
                </a:endParaRPr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6032141"/>
                  </p:ext>
                </p:extLst>
              </p:nvPr>
            </p:nvGraphicFramePr>
            <p:xfrm>
              <a:off x="793546" y="2971800"/>
              <a:ext cx="3168854" cy="750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71" name="Equation" r:id="rId6" imgW="1180800" imgH="279360" progId="Equation.3">
                      <p:embed/>
                    </p:oleObj>
                  </mc:Choice>
                  <mc:Fallback>
                    <p:oleObj name="Equation" r:id="rId6" imgW="1180800" imgH="279360" progId="Equation.3">
                      <p:embed/>
                      <p:pic>
                        <p:nvPicPr>
                          <p:cNvPr id="3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546" y="2971800"/>
                            <a:ext cx="3168854" cy="7503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Rectangle 13"/>
            <p:cNvSpPr/>
            <p:nvPr/>
          </p:nvSpPr>
          <p:spPr>
            <a:xfrm>
              <a:off x="4191000" y="3124200"/>
              <a:ext cx="3352800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latin typeface="+mj-lt"/>
                </a:rPr>
                <a:t>The </a:t>
              </a:r>
              <a:r>
                <a:rPr lang="en-US" altLang="zh-CN" b="1" dirty="0">
                  <a:solidFill>
                    <a:srgbClr val="C00000"/>
                  </a:solidFill>
                  <a:latin typeface="+mj-lt"/>
                </a:rPr>
                <a:t>maximum possible</a:t>
              </a:r>
              <a:r>
                <a:rPr lang="en-US" altLang="zh-CN" b="1" dirty="0">
                  <a:latin typeface="+mj-lt"/>
                </a:rPr>
                <a:t> share of domestic investment in sector </a:t>
              </a:r>
              <a:r>
                <a:rPr lang="en-US" altLang="zh-CN" b="1" dirty="0" smtClean="0">
                  <a:latin typeface="+mj-lt"/>
                </a:rPr>
                <a:t>2</a:t>
              </a:r>
              <a:endParaRPr lang="en-US" altLang="zh-CN" dirty="0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" y="5867400"/>
            <a:ext cx="8382000" cy="646331"/>
            <a:chOff x="457200" y="5867400"/>
            <a:chExt cx="8382000" cy="646331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457200" y="5867400"/>
              <a:ext cx="487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latin typeface="+mn-lt"/>
                </a:rPr>
                <a:t>A sector’s maximum possible output if domestic saving and labor are allocated fully in that sector.  </a:t>
              </a:r>
              <a:endParaRPr lang="en-US" altLang="zh-CN" dirty="0">
                <a:latin typeface="+mn-l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325" y="5889106"/>
              <a:ext cx="3413875" cy="57713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7200" y="1230868"/>
            <a:ext cx="7837487" cy="1283732"/>
            <a:chOff x="457200" y="4126468"/>
            <a:chExt cx="7837487" cy="1283732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457200" y="4126468"/>
              <a:ext cx="78374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latin typeface="+mj-lt"/>
                </a:rPr>
                <a:t>Define the sectoral shares of physical capital and labor </a:t>
              </a:r>
              <a:endParaRPr lang="en-US" altLang="zh-CN" dirty="0">
                <a:latin typeface="+mj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626212"/>
              <a:ext cx="6705600" cy="783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3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6" y="1327445"/>
            <a:ext cx="8421864" cy="224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" y="4021062"/>
            <a:ext cx="7753968" cy="695328"/>
          </a:xfrm>
          <a:prstGeom prst="rect">
            <a:avLst/>
          </a:prstGeom>
          <a:ln w="12700">
            <a:solidFill>
              <a:srgbClr val="7030A0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4" y="4944990"/>
            <a:ext cx="7737036" cy="693810"/>
          </a:xfrm>
          <a:prstGeom prst="rect">
            <a:avLst/>
          </a:prstGeom>
          <a:ln w="12700">
            <a:solidFill>
              <a:srgbClr val="7030A0"/>
            </a:solidFill>
            <a:prstDash val="sysDash"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2.   Characterize the Sectoral Output Supply</a:t>
            </a:r>
            <a:br>
              <a:rPr lang="en-US" altLang="zh-CN" dirty="0" smtClean="0"/>
            </a:br>
            <a:r>
              <a:rPr lang="en-US" altLang="zh-CN" sz="2000" dirty="0">
                <a:solidFill>
                  <a:srgbClr val="0070C0"/>
                </a:solidFill>
              </a:rPr>
              <a:t>The Production Possibility Frontier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58200" y="418299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dirty="0" smtClean="0">
                <a:latin typeface="+mj-lt"/>
              </a:rPr>
              <a:t>(7)</a:t>
            </a:r>
            <a:endParaRPr lang="en-US" altLang="zh-CN" dirty="0"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458200" y="5109058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dirty="0" smtClean="0">
                <a:latin typeface="+mj-lt"/>
              </a:rPr>
              <a:t>(18)</a:t>
            </a:r>
            <a:endParaRPr lang="en-US" altLang="zh-C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96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2.   Characterize the Sectoral Output Supply</a:t>
            </a:r>
            <a:br>
              <a:rPr lang="en-US" altLang="zh-CN" dirty="0" smtClean="0"/>
            </a:br>
            <a:r>
              <a:rPr lang="en-US" altLang="zh-CN" sz="2000" dirty="0">
                <a:solidFill>
                  <a:srgbClr val="0070C0"/>
                </a:solidFill>
              </a:rPr>
              <a:t>The Production Possibility Frontier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9750" y="4114800"/>
            <a:ext cx="4378325" cy="874713"/>
            <a:chOff x="539750" y="3989389"/>
            <a:chExt cx="4378325" cy="874713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811492"/>
                </p:ext>
              </p:extLst>
            </p:nvPr>
          </p:nvGraphicFramePr>
          <p:xfrm>
            <a:off x="539750" y="4217989"/>
            <a:ext cx="1376363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926" name="Equation" r:id="rId4" imgW="761760" imgH="228600" progId="Equation.3">
                    <p:embed/>
                  </p:oleObj>
                </mc:Choice>
                <mc:Fallback>
                  <p:oleObj name="Equation" r:id="rId4" imgW="761760" imgH="228600" progId="Equation.3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4217989"/>
                          <a:ext cx="1376363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46231"/>
                </p:ext>
              </p:extLst>
            </p:nvPr>
          </p:nvGraphicFramePr>
          <p:xfrm>
            <a:off x="1979613" y="3989389"/>
            <a:ext cx="2938462" cy="874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927" name="Equation" r:id="rId6" imgW="1625400" imgH="482400" progId="Equation.3">
                    <p:embed/>
                  </p:oleObj>
                </mc:Choice>
                <mc:Fallback>
                  <p:oleObj name="Equation" r:id="rId6" imgW="1625400" imgH="482400" progId="Equation.3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613" y="3989389"/>
                          <a:ext cx="2938462" cy="8747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660775" y="1066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The Normalized PPF</a:t>
            </a:r>
            <a:endParaRPr lang="en-US" altLang="zh-CN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457200"/>
            <a:ext cx="2739125" cy="519181"/>
          </a:xfrm>
          <a:prstGeom prst="rect">
            <a:avLst/>
          </a:prstGeom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73091"/>
              </p:ext>
            </p:extLst>
          </p:nvPr>
        </p:nvGraphicFramePr>
        <p:xfrm>
          <a:off x="6321426" y="18684"/>
          <a:ext cx="1908174" cy="51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28" name="Equation" r:id="rId9" imgW="990360" imgH="266400" progId="Equation.3">
                  <p:embed/>
                </p:oleObj>
              </mc:Choice>
              <mc:Fallback>
                <p:oleObj name="Equation" r:id="rId9" imgW="990360" imgH="2664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6" y="18684"/>
                        <a:ext cx="1908174" cy="514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6700"/>
            <a:ext cx="8296323" cy="27281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82093" y="4165043"/>
            <a:ext cx="4109507" cy="416698"/>
            <a:chOff x="4272493" y="4051300"/>
            <a:chExt cx="4109507" cy="416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239000" y="4051300"/>
              <a:ext cx="1143000" cy="416698"/>
              <a:chOff x="7467600" y="3962400"/>
              <a:chExt cx="1143000" cy="41669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848600" y="3962400"/>
                <a:ext cx="762000" cy="416698"/>
                <a:chOff x="7584545" y="4368707"/>
                <a:chExt cx="762000" cy="416698"/>
              </a:xfrm>
              <a:solidFill>
                <a:schemeClr val="bg1"/>
              </a:solidFill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4545" y="4432207"/>
                  <a:ext cx="533400" cy="353198"/>
                </a:xfrm>
                <a:prstGeom prst="rect">
                  <a:avLst/>
                </a:prstGeom>
                <a:grpFill/>
              </p:spPr>
            </p:pic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417079"/>
                    </p:ext>
                  </p:extLst>
                </p:nvPr>
              </p:nvGraphicFramePr>
              <p:xfrm>
                <a:off x="8094133" y="4368707"/>
                <a:ext cx="252412" cy="368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2929" name="Equation" r:id="rId13" imgW="139680" imgH="203040" progId="Equation.3">
                        <p:embed/>
                      </p:oleObj>
                    </mc:Choice>
                    <mc:Fallback>
                      <p:oleObj name="Equation" r:id="rId13" imgW="139680" imgH="203040" progId="Equation.3">
                        <p:embed/>
                        <p:pic>
                          <p:nvPicPr>
                            <p:cNvPr id="14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94133" y="4368707"/>
                              <a:ext cx="252412" cy="368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" name="Right Arrow 2"/>
              <p:cNvSpPr/>
              <p:nvPr/>
            </p:nvSpPr>
            <p:spPr>
              <a:xfrm>
                <a:off x="7467600" y="4025900"/>
                <a:ext cx="342900" cy="283348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4272493" y="4058205"/>
              <a:ext cx="310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latin typeface="+mn-lt"/>
                </a:rPr>
                <a:t>the Investment Scale Effect</a:t>
              </a:r>
              <a:endParaRPr lang="en-US" altLang="zh-CN" dirty="0">
                <a:latin typeface="+mn-lt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876800" y="4545011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b="1" dirty="0" smtClean="0">
                <a:solidFill>
                  <a:srgbClr val="7030A0"/>
                </a:solidFill>
                <a:latin typeface="+mn-lt"/>
              </a:rPr>
              <a:t>the Investment composition Effect</a:t>
            </a:r>
            <a:endParaRPr lang="en-US" altLang="zh-CN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5180013"/>
            <a:ext cx="8376707" cy="458787"/>
            <a:chOff x="0" y="5054602"/>
            <a:chExt cx="8376707" cy="458787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054602"/>
              <a:ext cx="4318000" cy="458787"/>
              <a:chOff x="0" y="5868989"/>
              <a:chExt cx="4318000" cy="458787"/>
            </a:xfrm>
            <a:solidFill>
              <a:schemeClr val="bg1"/>
            </a:solidFill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9786007"/>
                  </p:ext>
                </p:extLst>
              </p:nvPr>
            </p:nvGraphicFramePr>
            <p:xfrm>
              <a:off x="0" y="5913439"/>
              <a:ext cx="1376362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930" name="Equation" r:id="rId15" imgW="761760" imgH="228600" progId="Equation.3">
                      <p:embed/>
                    </p:oleObj>
                  </mc:Choice>
                  <mc:Fallback>
                    <p:oleObj name="Equation" r:id="rId15" imgW="761760" imgH="228600" progId="Equation.3">
                      <p:embed/>
                      <p:pic>
                        <p:nvPicPr>
                          <p:cNvPr id="13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5913439"/>
                            <a:ext cx="1376362" cy="4143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810839"/>
                  </p:ext>
                </p:extLst>
              </p:nvPr>
            </p:nvGraphicFramePr>
            <p:xfrm>
              <a:off x="1404938" y="5868989"/>
              <a:ext cx="2913062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931" name="Equation" r:id="rId17" imgW="1612800" imgH="253800" progId="Equation.3">
                      <p:embed/>
                    </p:oleObj>
                  </mc:Choice>
                  <mc:Fallback>
                    <p:oleObj name="Equation" r:id="rId17" imgW="1612800" imgH="253800" progId="Equation.3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4938" y="5868989"/>
                            <a:ext cx="2913062" cy="4587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31"/>
            <p:cNvGrpSpPr/>
            <p:nvPr/>
          </p:nvGrpSpPr>
          <p:grpSpPr>
            <a:xfrm>
              <a:off x="4267200" y="5069702"/>
              <a:ext cx="4109507" cy="416698"/>
              <a:chOff x="4272493" y="4051300"/>
              <a:chExt cx="4109507" cy="41669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239000" y="4051300"/>
                <a:ext cx="1143000" cy="416698"/>
                <a:chOff x="7467600" y="3962400"/>
                <a:chExt cx="1143000" cy="416698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7848600" y="3962400"/>
                  <a:ext cx="762000" cy="416698"/>
                  <a:chOff x="7584545" y="4368707"/>
                  <a:chExt cx="762000" cy="416698"/>
                </a:xfrm>
                <a:solidFill>
                  <a:schemeClr val="bg1"/>
                </a:solidFill>
              </p:grpSpPr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84545" y="4432207"/>
                    <a:ext cx="533400" cy="353198"/>
                  </a:xfrm>
                  <a:prstGeom prst="rect">
                    <a:avLst/>
                  </a:prstGeom>
                  <a:grpFill/>
                </p:spPr>
              </p:pic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45275378"/>
                      </p:ext>
                    </p:extLst>
                  </p:nvPr>
                </p:nvGraphicFramePr>
                <p:xfrm>
                  <a:off x="8094133" y="4368707"/>
                  <a:ext cx="252412" cy="3683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2932" name="Equation" r:id="rId19" imgW="139680" imgH="203040" progId="Equation.3">
                          <p:embed/>
                        </p:oleObj>
                      </mc:Choice>
                      <mc:Fallback>
                        <p:oleObj name="Equation" r:id="rId19" imgW="139680" imgH="20304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094133" y="4368707"/>
                                <a:ext cx="252412" cy="3683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6" name="Right Arrow 35"/>
                <p:cNvSpPr/>
                <p:nvPr/>
              </p:nvSpPr>
              <p:spPr>
                <a:xfrm>
                  <a:off x="7467600" y="4025900"/>
                  <a:ext cx="342900" cy="283348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4272493" y="4058205"/>
                <a:ext cx="3101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spcBef>
                    <a:spcPct val="50000"/>
                  </a:spcBef>
                  <a:buFont typeface="Arial" pitchFamily="34" charset="0"/>
                  <a:buChar char="•"/>
                  <a:defRPr>
                    <a:ea typeface="宋体" pitchFamily="2" charset="-122"/>
                  </a:defRPr>
                </a:lvl1pPr>
              </a:lstStyle>
              <a:p>
                <a:pPr marL="0" indent="0">
                  <a:buNone/>
                  <a:tabLst>
                    <a:tab pos="1612900" algn="l"/>
                  </a:tabLst>
                </a:pPr>
                <a:r>
                  <a:rPr lang="en-US" altLang="zh-CN" b="1" dirty="0" smtClean="0">
                    <a:latin typeface="+mn-lt"/>
                  </a:rPr>
                  <a:t>the Investment Scale Effect</a:t>
                </a:r>
                <a:endParaRPr lang="en-US" altLang="zh-CN" dirty="0">
                  <a:latin typeface="+mn-lt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57200" y="5726668"/>
            <a:ext cx="8153400" cy="971799"/>
            <a:chOff x="457200" y="5726668"/>
            <a:chExt cx="8153400" cy="971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5942960"/>
              <a:ext cx="8070850" cy="755507"/>
            </a:xfrm>
            <a:prstGeom prst="rect">
              <a:avLst/>
            </a:prstGeom>
          </p:spPr>
        </p:pic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457200" y="5726668"/>
              <a:ext cx="2133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b="1" dirty="0" smtClean="0">
                  <a:solidFill>
                    <a:srgbClr val="0070C0"/>
                  </a:solidFill>
                  <a:latin typeface="+mn-lt"/>
                </a:rPr>
                <a:t>The Normalized PPF</a:t>
              </a:r>
              <a:endParaRPr lang="en-US" altLang="zh-CN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2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334759"/>
            <a:ext cx="3498850" cy="3465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8" y="1339234"/>
            <a:ext cx="3494332" cy="34613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1334759"/>
            <a:ext cx="3498850" cy="3465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28468"/>
            <a:ext cx="3505200" cy="3472132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3.   The Autarkic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Combining the PPF and </a:t>
            </a:r>
            <a:r>
              <a:rPr lang="en-US" altLang="zh-CN" sz="2000" dirty="0" smtClean="0">
                <a:solidFill>
                  <a:srgbClr val="7030A0"/>
                </a:solidFill>
              </a:rPr>
              <a:t>the Isoquant Curve</a:t>
            </a:r>
            <a:endParaRPr lang="de-DE" altLang="zh-CN" sz="2000" dirty="0" smtClean="0">
              <a:solidFill>
                <a:srgbClr val="7030A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1066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The Normalized PPF</a:t>
            </a:r>
            <a:endParaRPr lang="en-US" altLang="zh-CN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4610854"/>
            <a:ext cx="1517650" cy="1027946"/>
            <a:chOff x="539750" y="4419600"/>
            <a:chExt cx="1517650" cy="1027946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539750" y="4419600"/>
              <a:ext cx="1517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sz="2000" b="1" dirty="0" smtClean="0">
                  <a:solidFill>
                    <a:srgbClr val="0070C0"/>
                  </a:solidFill>
                  <a:latin typeface="+mn-lt"/>
                </a:rPr>
                <a:t>MRT = MRS</a:t>
              </a:r>
              <a:endParaRPr lang="en-US" altLang="zh-CN" sz="2000" dirty="0">
                <a:solidFill>
                  <a:srgbClr val="0070C0"/>
                </a:solidFill>
                <a:latin typeface="+mn-lt"/>
              </a:endParaRPr>
            </a:p>
          </p:txBody>
        </p:sp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689810"/>
                </p:ext>
              </p:extLst>
            </p:nvPr>
          </p:nvGraphicFramePr>
          <p:xfrm>
            <a:off x="569912" y="4920496"/>
            <a:ext cx="1112838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99" name="Equation" r:id="rId7" imgW="482400" imgH="228600" progId="Equation.3">
                    <p:embed/>
                  </p:oleObj>
                </mc:Choice>
                <mc:Fallback>
                  <p:oleObj name="Equation" r:id="rId7" imgW="482400" imgH="228600" progId="Equation.3">
                    <p:embed/>
                    <p:pic>
                      <p:nvPicPr>
                        <p:cNvPr id="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912" y="4920496"/>
                          <a:ext cx="1112838" cy="5270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64244"/>
              </p:ext>
            </p:extLst>
          </p:nvPr>
        </p:nvGraphicFramePr>
        <p:xfrm>
          <a:off x="6494463" y="4854575"/>
          <a:ext cx="20208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00" name="Equation" r:id="rId9" imgW="876240" imgH="457200" progId="Equation.3">
                  <p:embed/>
                </p:oleObj>
              </mc:Choice>
              <mc:Fallback>
                <p:oleObj name="Equation" r:id="rId9" imgW="876240" imgH="457200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4854575"/>
                        <a:ext cx="2020887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18475" y="6137207"/>
            <a:ext cx="6015725" cy="568393"/>
            <a:chOff x="918475" y="5894388"/>
            <a:chExt cx="6015725" cy="568393"/>
          </a:xfrm>
        </p:grpSpPr>
        <p:grpSp>
          <p:nvGrpSpPr>
            <p:cNvPr id="3" name="Group 2"/>
            <p:cNvGrpSpPr/>
            <p:nvPr/>
          </p:nvGrpSpPr>
          <p:grpSpPr>
            <a:xfrm>
              <a:off x="4267200" y="5894388"/>
              <a:ext cx="2667000" cy="565150"/>
              <a:chOff x="3125351" y="5806547"/>
              <a:chExt cx="2667000" cy="565150"/>
            </a:xfrm>
          </p:grpSpPr>
          <p:graphicFrame>
            <p:nvGraphicFramePr>
              <p:cNvPr id="1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6500607"/>
                  </p:ext>
                </p:extLst>
              </p:nvPr>
            </p:nvGraphicFramePr>
            <p:xfrm>
              <a:off x="4255651" y="5806547"/>
              <a:ext cx="1536700" cy="565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701" name="Equation" r:id="rId11" imgW="723600" imgH="266400" progId="Equation.3">
                      <p:embed/>
                    </p:oleObj>
                  </mc:Choice>
                  <mc:Fallback>
                    <p:oleObj name="Equation" r:id="rId11" imgW="723600" imgH="266400" progId="Equation.3">
                      <p:embed/>
                      <p:pic>
                        <p:nvPicPr>
                          <p:cNvPr id="12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5651" y="5806547"/>
                            <a:ext cx="1536700" cy="56515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Right Arrow 1"/>
              <p:cNvSpPr/>
              <p:nvPr/>
            </p:nvSpPr>
            <p:spPr>
              <a:xfrm>
                <a:off x="3125351" y="5996518"/>
                <a:ext cx="920750" cy="31644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75" y="5943600"/>
              <a:ext cx="2739125" cy="519181"/>
            </a:xfrm>
            <a:prstGeom prst="rect">
              <a:avLst/>
            </a:prstGeom>
          </p:spPr>
        </p:pic>
      </p:grp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1075"/>
              </p:ext>
            </p:extLst>
          </p:nvPr>
        </p:nvGraphicFramePr>
        <p:xfrm>
          <a:off x="2285999" y="1891989"/>
          <a:ext cx="1905001" cy="69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02" name="Equation" r:id="rId14" imgW="1384200" imgH="507960" progId="Equation.3">
                  <p:embed/>
                </p:oleObj>
              </mc:Choice>
              <mc:Fallback>
                <p:oleObj name="Equation" r:id="rId14" imgW="1384200" imgH="507960" progId="Equation.3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1891989"/>
                        <a:ext cx="1905001" cy="6988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73566"/>
              </p:ext>
            </p:extLst>
          </p:nvPr>
        </p:nvGraphicFramePr>
        <p:xfrm>
          <a:off x="7562850" y="304800"/>
          <a:ext cx="1200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03" name="Equation" r:id="rId16" imgW="520560" imgH="241200" progId="Equation.3">
                  <p:embed/>
                </p:oleObj>
              </mc:Choice>
              <mc:Fallback>
                <p:oleObj name="Equation" r:id="rId16" imgW="520560" imgH="241200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304800"/>
                        <a:ext cx="1200150" cy="555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91200" y="1066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The Normalized PPF</a:t>
            </a:r>
            <a:endParaRPr lang="en-US" altLang="zh-CN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64577"/>
              </p:ext>
            </p:extLst>
          </p:nvPr>
        </p:nvGraphicFramePr>
        <p:xfrm>
          <a:off x="6705599" y="1891989"/>
          <a:ext cx="1905001" cy="69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04" name="Equation" r:id="rId18" imgW="1384200" imgH="507960" progId="Equation.3">
                  <p:embed/>
                </p:oleObj>
              </mc:Choice>
              <mc:Fallback>
                <p:oleObj name="Equation" r:id="rId18" imgW="1384200" imgH="507960" progId="Equation.3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599" y="1891989"/>
                        <a:ext cx="1905001" cy="6988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209800" y="4800600"/>
            <a:ext cx="3810000" cy="1133474"/>
            <a:chOff x="2514600" y="4800600"/>
            <a:chExt cx="3810000" cy="1133474"/>
          </a:xfrm>
        </p:grpSpPr>
        <p:graphicFrame>
          <p:nvGraphicFramePr>
            <p:cNvPr id="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685938"/>
                </p:ext>
              </p:extLst>
            </p:nvPr>
          </p:nvGraphicFramePr>
          <p:xfrm>
            <a:off x="2514600" y="4957694"/>
            <a:ext cx="1109522" cy="976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705" name="Equation" r:id="rId19" imgW="469800" imgH="457200" progId="Equation.3">
                    <p:embed/>
                  </p:oleObj>
                </mc:Choice>
                <mc:Fallback>
                  <p:oleObj name="Equation" r:id="rId19" imgW="469800" imgH="457200" progId="Equation.3">
                    <p:embed/>
                    <p:pic>
                      <p:nvPicPr>
                        <p:cNvPr id="1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4957694"/>
                          <a:ext cx="1109522" cy="97638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2497769"/>
                </p:ext>
              </p:extLst>
            </p:nvPr>
          </p:nvGraphicFramePr>
          <p:xfrm>
            <a:off x="3422650" y="4800600"/>
            <a:ext cx="29019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706" name="Equation" r:id="rId21" imgW="1358640" imgH="253800" progId="Equation.3">
                    <p:embed/>
                  </p:oleObj>
                </mc:Choice>
                <mc:Fallback>
                  <p:oleObj name="Equation" r:id="rId21" imgW="1358640" imgH="253800" progId="Equation.3">
                    <p:embed/>
                    <p:pic>
                      <p:nvPicPr>
                        <p:cNvPr id="1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2650" y="4800600"/>
                          <a:ext cx="2901950" cy="5429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50705"/>
              </p:ext>
            </p:extLst>
          </p:nvPr>
        </p:nvGraphicFramePr>
        <p:xfrm>
          <a:off x="3117850" y="5486400"/>
          <a:ext cx="290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07" name="Equation" r:id="rId23" imgW="1358640" imgH="253800" progId="Equation.3">
                  <p:embed/>
                </p:oleObj>
              </mc:Choice>
              <mc:Fallback>
                <p:oleObj name="Equation" r:id="rId23" imgW="1358640" imgH="253800" progId="Equation.3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5486400"/>
                        <a:ext cx="2901950" cy="542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1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92653"/>
              </p:ext>
            </p:extLst>
          </p:nvPr>
        </p:nvGraphicFramePr>
        <p:xfrm>
          <a:off x="7562850" y="304800"/>
          <a:ext cx="1200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1" name="Equation" r:id="rId4" imgW="520560" imgH="241200" progId="Equation.3">
                  <p:embed/>
                </p:oleObj>
              </mc:Choice>
              <mc:Fallback>
                <p:oleObj name="Equation" r:id="rId4" imgW="520560" imgH="241200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304800"/>
                        <a:ext cx="1200150" cy="555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2286335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3.   The Autarkic Equilibrium: </a:t>
            </a:r>
            <a:br>
              <a:rPr lang="en-US" altLang="zh-CN" dirty="0" smtClean="0"/>
            </a:br>
            <a:r>
              <a:rPr lang="en-US" altLang="zh-CN" sz="2000" dirty="0">
                <a:solidFill>
                  <a:srgbClr val="0070C0"/>
                </a:solidFill>
              </a:rPr>
              <a:t>The Aggregate </a:t>
            </a:r>
            <a:r>
              <a:rPr lang="en-US" altLang="zh-CN" sz="2000" dirty="0" smtClean="0">
                <a:solidFill>
                  <a:srgbClr val="0070C0"/>
                </a:solidFill>
              </a:rPr>
              <a:t>Income Dynamics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7" y="4419600"/>
            <a:ext cx="86093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35758"/>
              </p:ext>
            </p:extLst>
          </p:nvPr>
        </p:nvGraphicFramePr>
        <p:xfrm>
          <a:off x="7562850" y="304800"/>
          <a:ext cx="1200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45" name="Equation" r:id="rId4" imgW="520560" imgH="241200" progId="Equation.3">
                  <p:embed/>
                </p:oleObj>
              </mc:Choice>
              <mc:Fallback>
                <p:oleObj name="Equation" r:id="rId4" imgW="520560" imgH="241200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304800"/>
                        <a:ext cx="1200150" cy="555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" y="2743200"/>
            <a:ext cx="8814695" cy="2870783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3.   The Autarkic Equilibrium: </a:t>
            </a:r>
            <a:br>
              <a:rPr lang="en-US" altLang="zh-CN" dirty="0" smtClean="0"/>
            </a:br>
            <a:r>
              <a:rPr lang="en-US" altLang="zh-CN" sz="2000" dirty="0">
                <a:solidFill>
                  <a:srgbClr val="0070C0"/>
                </a:solidFill>
              </a:rPr>
              <a:t>The Steady-State </a:t>
            </a:r>
            <a:r>
              <a:rPr lang="en-US" altLang="zh-CN" sz="2000" dirty="0" smtClean="0">
                <a:solidFill>
                  <a:srgbClr val="0070C0"/>
                </a:solidFill>
              </a:rPr>
              <a:t>Properties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45008" y="5768975"/>
            <a:ext cx="2922792" cy="479425"/>
            <a:chOff x="1447800" y="5294342"/>
            <a:chExt cx="2922792" cy="479425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447800" y="5334000"/>
              <a:ext cx="2025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>
                <a:buNone/>
                <a:tabLst>
                  <a:tab pos="1612900" algn="l"/>
                </a:tabLst>
              </a:pPr>
              <a:r>
                <a:rPr lang="en-US" altLang="zh-CN" sz="2000" b="1" dirty="0" smtClean="0">
                  <a:latin typeface="+mn-lt"/>
                </a:rPr>
                <a:t>Efficiency Losses: </a:t>
              </a:r>
              <a:endParaRPr lang="en-US" altLang="zh-CN" sz="2000" dirty="0">
                <a:latin typeface="+mn-lt"/>
              </a:endParaRPr>
            </a:p>
          </p:txBody>
        </p:sp>
        <p:graphicFrame>
          <p:nvGraphicFramePr>
            <p:cNvPr id="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2372298"/>
                </p:ext>
              </p:extLst>
            </p:nvPr>
          </p:nvGraphicFramePr>
          <p:xfrm>
            <a:off x="3337983" y="5294342"/>
            <a:ext cx="1032609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246" name="Equation" r:id="rId7" imgW="520560" imgH="241200" progId="Equation.3">
                    <p:embed/>
                  </p:oleObj>
                </mc:Choice>
                <mc:Fallback>
                  <p:oleObj name="Equation" r:id="rId7" imgW="520560" imgH="241200" progId="Equation.3">
                    <p:embed/>
                    <p:pic>
                      <p:nvPicPr>
                        <p:cNvPr id="1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7983" y="5294342"/>
                          <a:ext cx="1032609" cy="479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7" y="1219200"/>
            <a:ext cx="86093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544513" y="958096"/>
            <a:ext cx="7532687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</a:pPr>
            <a:r>
              <a:rPr lang="en-US" altLang="zh-CN" sz="2000" b="1" dirty="0" smtClean="0">
                <a:latin typeface="+mn-lt"/>
              </a:rPr>
              <a:t>Two prominent features of the recent wave of globalization:</a:t>
            </a:r>
          </a:p>
          <a:p>
            <a:r>
              <a:rPr lang="en-US" altLang="zh-CN" b="1" dirty="0" smtClean="0">
                <a:latin typeface="+mn-lt"/>
              </a:rPr>
              <a:t>Global imbalances: </a:t>
            </a:r>
            <a:br>
              <a:rPr lang="en-US" altLang="zh-CN" b="1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>emerging economies have witnessed large current account surplus, while advanced economies have incurred persistent current account deficits.</a:t>
            </a:r>
          </a:p>
          <a:p>
            <a:r>
              <a:rPr lang="en-US" altLang="zh-CN" b="1" dirty="0" smtClean="0">
                <a:latin typeface="+mn-lt"/>
              </a:rPr>
              <a:t>International </a:t>
            </a:r>
            <a:r>
              <a:rPr lang="en-US" altLang="zh-CN" b="1" dirty="0">
                <a:latin typeface="+mn-lt"/>
              </a:rPr>
              <a:t>production fragmentation and supply-chain trade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>
                <a:latin typeface="+mn-lt"/>
              </a:rPr>
              <a:t>Motivation</a:t>
            </a:r>
            <a:endParaRPr lang="en-US" altLang="zh-CN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4513" y="2971800"/>
            <a:ext cx="8447087" cy="6617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</a:pPr>
            <a:r>
              <a:rPr lang="en-US" altLang="zh-CN" sz="2000" b="1" dirty="0" smtClean="0">
                <a:latin typeface="+mn-lt"/>
              </a:rPr>
              <a:t>Trade and capital flows have been analyzed separately in the recent literature</a:t>
            </a:r>
            <a:r>
              <a:rPr lang="en-US" altLang="zh-CN" b="1" dirty="0" smtClean="0">
                <a:latin typeface="+mn-lt"/>
              </a:rPr>
              <a:t>. </a:t>
            </a:r>
            <a:br>
              <a:rPr lang="en-US" altLang="zh-CN" b="1" dirty="0" smtClean="0">
                <a:latin typeface="+mn-lt"/>
              </a:rPr>
            </a:br>
            <a:r>
              <a:rPr lang="en-US" altLang="zh-CN" sz="1700" dirty="0" smtClean="0">
                <a:latin typeface="+mn-lt"/>
              </a:rPr>
              <a:t>(some exceptions: </a:t>
            </a:r>
            <a:r>
              <a:rPr lang="en-US" altLang="zh-CN" sz="1700" dirty="0" err="1" smtClean="0">
                <a:latin typeface="+mn-lt"/>
              </a:rPr>
              <a:t>Ghironi</a:t>
            </a:r>
            <a:r>
              <a:rPr lang="en-US" altLang="zh-CN" sz="1700" dirty="0" smtClean="0">
                <a:latin typeface="+mn-lt"/>
              </a:rPr>
              <a:t> and Melitz 2005, </a:t>
            </a:r>
            <a:r>
              <a:rPr lang="en-US" altLang="zh-CN" sz="1700" dirty="0" err="1" smtClean="0">
                <a:latin typeface="+mn-lt"/>
              </a:rPr>
              <a:t>Jin</a:t>
            </a:r>
            <a:r>
              <a:rPr lang="en-US" altLang="zh-CN" sz="1700" dirty="0" smtClean="0">
                <a:latin typeface="+mn-lt"/>
              </a:rPr>
              <a:t> 2012, </a:t>
            </a:r>
            <a:r>
              <a:rPr lang="en-US" altLang="zh-CN" sz="1700" dirty="0" err="1" smtClean="0">
                <a:latin typeface="+mn-lt"/>
              </a:rPr>
              <a:t>Ju</a:t>
            </a:r>
            <a:r>
              <a:rPr lang="en-US" altLang="zh-CN" sz="1700" dirty="0" smtClean="0">
                <a:latin typeface="+mn-lt"/>
              </a:rPr>
              <a:t>, Shi and Wei 2014, Eaton et al 2016.)</a:t>
            </a:r>
            <a:endParaRPr lang="en-US" altLang="zh-CN" sz="1700" dirty="0"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3805297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</a:pPr>
            <a:r>
              <a:rPr lang="en-US" altLang="zh-CN" sz="2000" b="1" dirty="0" err="1" smtClean="0">
                <a:latin typeface="+mn-lt"/>
              </a:rPr>
              <a:t>Antras</a:t>
            </a:r>
            <a:r>
              <a:rPr lang="en-US" altLang="zh-CN" sz="2000" b="1" dirty="0" smtClean="0">
                <a:latin typeface="+mn-lt"/>
              </a:rPr>
              <a:t> and Caballero (JPE, 2009)</a:t>
            </a:r>
            <a:endParaRPr lang="en-US" altLang="zh-CN" sz="2000" b="1" dirty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Cross-country differences in financial </a:t>
            </a:r>
            <a:r>
              <a:rPr lang="en-US" altLang="zh-CN" dirty="0">
                <a:latin typeface="+mn-lt"/>
              </a:rPr>
              <a:t>development </a:t>
            </a: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>=&gt; North-South interest rate differential</a:t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>=&gt; </a:t>
            </a:r>
            <a:r>
              <a:rPr lang="en-US" altLang="zh-CN" b="1" dirty="0" smtClean="0">
                <a:latin typeface="+mn-lt"/>
              </a:rPr>
              <a:t>Global imbalances </a:t>
            </a:r>
            <a:r>
              <a:rPr lang="en-US" altLang="zh-CN" dirty="0" smtClean="0">
                <a:latin typeface="+mn-lt"/>
              </a:rPr>
              <a:t>(“uphill financial capital flows”) </a:t>
            </a:r>
          </a:p>
          <a:p>
            <a:r>
              <a:rPr lang="en-US" altLang="zh-CN" dirty="0" smtClean="0">
                <a:latin typeface="+mn-lt"/>
              </a:rPr>
              <a:t>Deepening </a:t>
            </a:r>
            <a:r>
              <a:rPr lang="en-US" altLang="zh-CN" dirty="0">
                <a:latin typeface="+mn-lt"/>
              </a:rPr>
              <a:t>trade integration </a:t>
            </a: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>=&gt; </a:t>
            </a:r>
            <a:r>
              <a:rPr lang="en-US" altLang="zh-CN" dirty="0">
                <a:latin typeface="+mn-lt"/>
              </a:rPr>
              <a:t>North-South interest rate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reversal </a:t>
            </a:r>
            <a:r>
              <a:rPr lang="en-SG" altLang="zh-CN" dirty="0" smtClean="0">
                <a:latin typeface="+mn-lt"/>
              </a:rPr>
              <a:t>=&gt; </a:t>
            </a:r>
            <a:r>
              <a:rPr lang="en-US" altLang="zh-CN" b="1" dirty="0" smtClean="0">
                <a:latin typeface="+mn-lt"/>
              </a:rPr>
              <a:t>Global Imbalances ameliorated/resolved</a:t>
            </a:r>
            <a:endParaRPr lang="en-US" altLang="zh-CN" b="1" dirty="0"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4513" y="6059269"/>
            <a:ext cx="829468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</a:pPr>
            <a:r>
              <a:rPr lang="en-US" altLang="zh-CN" dirty="0" smtClean="0">
                <a:latin typeface="+mn-lt"/>
              </a:rPr>
              <a:t>However, the global imbalances actually emerged and accelerated in parallel to world-wide trade liberalization, which seems at odds with the prediction of AC 2009.</a:t>
            </a:r>
            <a:endParaRPr lang="en-US" altLang="zh-C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3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76800" y="220739"/>
            <a:ext cx="4191000" cy="4298462"/>
            <a:chOff x="4876800" y="220739"/>
            <a:chExt cx="4191000" cy="4298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0739"/>
              <a:ext cx="4191000" cy="4298462"/>
            </a:xfrm>
            <a:prstGeom prst="rect">
              <a:avLst/>
            </a:prstGeom>
          </p:spPr>
        </p:pic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0157664"/>
                </p:ext>
              </p:extLst>
            </p:nvPr>
          </p:nvGraphicFramePr>
          <p:xfrm>
            <a:off x="7562850" y="304800"/>
            <a:ext cx="12001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10" name="Equation" r:id="rId5" imgW="520560" imgH="241200" progId="Equation.3">
                    <p:embed/>
                  </p:oleObj>
                </mc:Choice>
                <mc:Fallback>
                  <p:oleObj name="Equation" r:id="rId5" imgW="520560" imgH="241200" progId="Equation.3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2850" y="304800"/>
                          <a:ext cx="1200150" cy="5556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433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World Economy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274" y="4486870"/>
            <a:ext cx="8645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12900" algn="l"/>
              </a:tabLst>
            </a:pP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The level of financial </a:t>
            </a:r>
            <a:r>
              <a:rPr lang="en-US" altLang="zh-CN" sz="2000" b="1" dirty="0">
                <a:solidFill>
                  <a:srgbClr val="0070C0"/>
                </a:solidFill>
                <a:latin typeface="+mn-lt"/>
              </a:rPr>
              <a:t>development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is </a:t>
            </a:r>
            <a:r>
              <a:rPr lang="en-US" altLang="zh-CN" sz="2000" b="1" dirty="0">
                <a:solidFill>
                  <a:srgbClr val="0070C0"/>
                </a:solidFill>
                <a:latin typeface="+mn-lt"/>
              </a:rPr>
              <a:t>a determinant of comparative advantage for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international trade</a:t>
            </a:r>
            <a:r>
              <a:rPr lang="en-US" altLang="zh-CN" sz="2000" b="1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720471"/>
            <a:ext cx="42672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1612900" algn="l"/>
              </a:tabLst>
            </a:pPr>
            <a:r>
              <a:rPr lang="en-US" altLang="zh-CN" sz="2000" dirty="0">
                <a:latin typeface="+mn-lt"/>
              </a:rPr>
              <a:t>In period 0, both countries are at the autarkic steady state where the borrowing constraints are binding.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776347"/>
              </p:ext>
            </p:extLst>
          </p:nvPr>
        </p:nvGraphicFramePr>
        <p:xfrm>
          <a:off x="838200" y="3889375"/>
          <a:ext cx="3333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11" name="Equation" r:id="rId7" imgW="1676160" imgH="228600" progId="Equation.3">
                  <p:embed/>
                </p:oleObj>
              </mc:Choice>
              <mc:Fallback>
                <p:oleObj name="Equation" r:id="rId7" imgW="167616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9375"/>
                        <a:ext cx="3333750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33400" y="990600"/>
            <a:ext cx="4191000" cy="1569660"/>
            <a:chOff x="533400" y="990600"/>
            <a:chExt cx="4191000" cy="1569660"/>
          </a:xfrm>
        </p:grpSpPr>
        <p:sp>
          <p:nvSpPr>
            <p:cNvPr id="2" name="Rectangle 1"/>
            <p:cNvSpPr/>
            <p:nvPr/>
          </p:nvSpPr>
          <p:spPr>
            <a:xfrm>
              <a:off x="533400" y="990600"/>
              <a:ext cx="4191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  <a:tabLst>
                  <a:tab pos="1612900" algn="l"/>
                </a:tabLst>
              </a:pPr>
              <a:r>
                <a:rPr lang="en-US" altLang="zh-CN" sz="2000" dirty="0" smtClean="0">
                  <a:latin typeface="+mn-lt"/>
                </a:rPr>
                <a:t>North is more financially developed than South,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  <a:tabLst>
                  <a:tab pos="1612900" algn="l"/>
                </a:tabLst>
              </a:pPr>
              <a:r>
                <a:rPr lang="en-US" altLang="zh-CN" sz="2000" dirty="0" smtClean="0">
                  <a:latin typeface="+mn-lt"/>
                </a:rPr>
                <a:t>The population size of North is much smaller than that of South.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360058"/>
                </p:ext>
              </p:extLst>
            </p:nvPr>
          </p:nvGraphicFramePr>
          <p:xfrm>
            <a:off x="2209800" y="1350962"/>
            <a:ext cx="1514475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12" name="Equation" r:id="rId9" imgW="761760" imgH="241200" progId="Equation.3">
                    <p:embed/>
                  </p:oleObj>
                </mc:Choice>
                <mc:Fallback>
                  <p:oleObj name="Equation" r:id="rId9" imgW="761760" imgH="241200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350962"/>
                          <a:ext cx="1514475" cy="4778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85799" y="5221070"/>
            <a:ext cx="8381999" cy="1484530"/>
            <a:chOff x="685799" y="5221070"/>
            <a:chExt cx="8381999" cy="1484530"/>
          </a:xfrm>
        </p:grpSpPr>
        <p:grpSp>
          <p:nvGrpSpPr>
            <p:cNvPr id="3" name="Group 2"/>
            <p:cNvGrpSpPr/>
            <p:nvPr/>
          </p:nvGrpSpPr>
          <p:grpSpPr>
            <a:xfrm>
              <a:off x="685799" y="5221070"/>
              <a:ext cx="8381999" cy="1484530"/>
              <a:chOff x="685799" y="5486400"/>
              <a:chExt cx="8381999" cy="148453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799" y="5486400"/>
                <a:ext cx="83819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1612900" algn="l"/>
                  </a:tabLst>
                </a:pPr>
                <a:r>
                  <a:rPr lang="en-US" altLang="zh-CN" sz="2000" dirty="0" smtClean="0">
                    <a:latin typeface="+mn-lt"/>
                  </a:rPr>
                  <a:t>In period 0, both countries announce that goods 1 and 2 will be freely traded from period 1 onwards.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1612900" algn="l"/>
                  </a:tabLst>
                </a:pPr>
                <a:r>
                  <a:rPr lang="en-US" altLang="zh-CN" sz="2000" dirty="0" smtClean="0">
                    <a:latin typeface="+mn-lt"/>
                  </a:rPr>
                  <a:t>As a </a:t>
                </a:r>
                <a:r>
                  <a:rPr lang="en-US" altLang="zh-CN" sz="2000" dirty="0">
                    <a:latin typeface="+mn-lt"/>
                  </a:rPr>
                  <a:t>small open </a:t>
                </a:r>
                <a:r>
                  <a:rPr lang="en-US" altLang="zh-CN" sz="2000" dirty="0" smtClean="0">
                    <a:latin typeface="+mn-lt"/>
                  </a:rPr>
                  <a:t>economy, North takes as given the world sectoral price ratio. </a:t>
                </a:r>
                <a:endParaRPr lang="en-US" altLang="zh-CN" sz="2000" dirty="0">
                  <a:latin typeface="+mn-lt"/>
                </a:endParaRPr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686450"/>
                  </p:ext>
                </p:extLst>
              </p:nvPr>
            </p:nvGraphicFramePr>
            <p:xfrm>
              <a:off x="1828800" y="6491505"/>
              <a:ext cx="2019300" cy="479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713" name="Equation" r:id="rId11" imgW="1015920" imgH="241200" progId="Equation.3">
                      <p:embed/>
                    </p:oleObj>
                  </mc:Choice>
                  <mc:Fallback>
                    <p:oleObj name="Equation" r:id="rId11" imgW="1015920" imgH="241200" progId="Equation.3">
                      <p:embed/>
                      <p:pic>
                        <p:nvPicPr>
                          <p:cNvPr id="13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6491505"/>
                            <a:ext cx="2019300" cy="479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96380"/>
                </p:ext>
              </p:extLst>
            </p:nvPr>
          </p:nvGraphicFramePr>
          <p:xfrm>
            <a:off x="4673600" y="6226175"/>
            <a:ext cx="20447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14" name="Equation" r:id="rId13" imgW="1028520" imgH="241200" progId="Equation.3">
                    <p:embed/>
                  </p:oleObj>
                </mc:Choice>
                <mc:Fallback>
                  <p:oleObj name="Equation" r:id="rId13" imgW="10285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3600" y="6226175"/>
                          <a:ext cx="2044700" cy="479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173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4724400" cy="410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 b="1">
                <a:ea typeface="宋体" pitchFamily="2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</a:rPr>
              <a:t>Higher national income =&gt; high wage income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=&gt; higher individual net wealth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=&gt; higher individual investment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=&gt; higher sectoral </a:t>
            </a:r>
            <a:r>
              <a:rPr lang="en-US" sz="1800" b="0" dirty="0">
                <a:latin typeface="+mj-lt"/>
              </a:rPr>
              <a:t>investment </a:t>
            </a:r>
            <a:r>
              <a:rPr lang="en-US" sz="1800" b="0" dirty="0" smtClean="0">
                <a:latin typeface="+mj-lt"/>
              </a:rPr>
              <a:t>on </a:t>
            </a:r>
            <a:r>
              <a:rPr lang="en-US" sz="1800" b="0" dirty="0">
                <a:latin typeface="+mj-lt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intensive margin</a:t>
            </a:r>
            <a:r>
              <a:rPr lang="en-US" sz="1800" b="0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1800" b="0" dirty="0" smtClean="0">
                <a:latin typeface="+mj-lt"/>
              </a:rPr>
              <a:t/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The </a:t>
            </a:r>
            <a:r>
              <a:rPr lang="en-US" sz="1800" b="0" dirty="0">
                <a:latin typeface="+mj-lt"/>
              </a:rPr>
              <a:t>decreasing </a:t>
            </a:r>
            <a:r>
              <a:rPr lang="en-US" sz="1800" b="0" dirty="0" smtClean="0">
                <a:latin typeface="+mj-lt"/>
              </a:rPr>
              <a:t>MRK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dampens</a:t>
            </a:r>
            <a:r>
              <a:rPr lang="en-US" sz="1800" b="0" dirty="0" smtClean="0">
                <a:latin typeface="+mj-lt"/>
              </a:rPr>
              <a:t> the income rise in the next period. </a:t>
            </a:r>
            <a:endParaRPr lang="en-US" sz="1800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</a:rPr>
              <a:t>Higher national income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=&gt; more </a:t>
            </a:r>
            <a:r>
              <a:rPr lang="en-US" sz="1800" b="0" dirty="0">
                <a:latin typeface="+mj-lt"/>
              </a:rPr>
              <a:t>agents </a:t>
            </a:r>
            <a:r>
              <a:rPr lang="en-US" sz="1800" b="0" dirty="0" smtClean="0">
                <a:latin typeface="+mj-lt"/>
              </a:rPr>
              <a:t>invest </a:t>
            </a:r>
            <a:r>
              <a:rPr lang="en-US" sz="1800" b="0" dirty="0">
                <a:latin typeface="+mj-lt"/>
              </a:rPr>
              <a:t>in sector </a:t>
            </a:r>
            <a:r>
              <a:rPr lang="en-US" sz="1800" b="0" dirty="0" smtClean="0">
                <a:latin typeface="+mj-lt"/>
              </a:rPr>
              <a:t>2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=&gt; higher investment in sector </a:t>
            </a:r>
            <a:r>
              <a:rPr lang="en-US" sz="1800" b="0" dirty="0">
                <a:latin typeface="+mj-lt"/>
              </a:rPr>
              <a:t>2 on the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extensive margin. </a:t>
            </a:r>
            <a:br>
              <a:rPr lang="en-US" sz="1800" dirty="0">
                <a:solidFill>
                  <a:srgbClr val="7030A0"/>
                </a:solidFill>
                <a:latin typeface="+mj-lt"/>
              </a:rPr>
            </a:b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=&gt; </a:t>
            </a:r>
            <a:r>
              <a:rPr lang="en-US" sz="1800" b="0" dirty="0" smtClean="0">
                <a:latin typeface="+mj-lt"/>
              </a:rPr>
              <a:t>North’s </a:t>
            </a:r>
            <a:r>
              <a:rPr lang="en-US" sz="1800" b="0" dirty="0">
                <a:latin typeface="+mj-lt"/>
              </a:rPr>
              <a:t>comparative </a:t>
            </a:r>
            <a:r>
              <a:rPr lang="en-US" sz="1800" b="0" dirty="0" smtClean="0">
                <a:latin typeface="+mj-lt"/>
              </a:rPr>
              <a:t>advantage improved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=&gt; Further specialization towards sector 2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amplifies</a:t>
            </a:r>
            <a:r>
              <a:rPr lang="en-US" sz="1800" b="0" dirty="0" smtClean="0">
                <a:latin typeface="+mj-lt"/>
              </a:rPr>
              <a:t> national income in the next period.</a:t>
            </a:r>
            <a:endParaRPr lang="en-US" sz="1800" b="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0784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In period 1, </a:t>
            </a:r>
            <a:r>
              <a:rPr lang="en-US" dirty="0" smtClean="0">
                <a:latin typeface="+mj-lt"/>
              </a:rPr>
              <a:t>the static gains from trade raise the national </a:t>
            </a:r>
            <a:r>
              <a:rPr lang="en-US" dirty="0">
                <a:latin typeface="+mj-lt"/>
              </a:rPr>
              <a:t>income </a:t>
            </a:r>
            <a:r>
              <a:rPr lang="en-US" dirty="0" smtClean="0">
                <a:latin typeface="+mj-lt"/>
              </a:rPr>
              <a:t>in North.</a:t>
            </a:r>
            <a:endParaRPr lang="en-US" dirty="0">
              <a:latin typeface="+mj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749" y="5782270"/>
            <a:ext cx="845184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 b="1">
                <a:ea typeface="宋体" pitchFamily="2" charset="-122"/>
              </a:defRPr>
            </a:lvl1pPr>
          </a:lstStyle>
          <a:p>
            <a:pPr algn="just"/>
            <a:r>
              <a:rPr lang="en-US" sz="1800" b="0" dirty="0" smtClean="0">
                <a:latin typeface="+mj-lt"/>
              </a:rPr>
              <a:t>The static gains from trade trigger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a dynamic, virtuous circle</a:t>
            </a:r>
            <a:r>
              <a:rPr lang="en-US" sz="1800" b="0" dirty="0" smtClean="0">
                <a:latin typeface="+mj-lt"/>
              </a:rPr>
              <a:t>: the rises in North’s </a:t>
            </a:r>
            <a:r>
              <a:rPr lang="en-US" sz="1800" b="0" dirty="0">
                <a:latin typeface="+mj-lt"/>
              </a:rPr>
              <a:t>national income </a:t>
            </a:r>
            <a:r>
              <a:rPr lang="en-US" sz="1800" b="0" dirty="0" smtClean="0">
                <a:latin typeface="+mj-lt"/>
              </a:rPr>
              <a:t>and its mass of entrepreneurs reinforce each other. If the investment reallocation effect dominates the decreasing MRK, North may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abandon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sector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1800" b="0" dirty="0" smtClean="0">
                <a:solidFill>
                  <a:srgbClr val="C00000"/>
                </a:solidFill>
                <a:latin typeface="+mj-lt"/>
              </a:rPr>
              <a:t>. </a:t>
            </a:r>
            <a:endParaRPr lang="en-US" sz="1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233143" cy="4276339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Combining the PPF and the Isoquant Curve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9326"/>
            <a:ext cx="8666528" cy="3100274"/>
          </a:xfrm>
          <a:prstGeom prst="rect">
            <a:avLst/>
          </a:prstGeom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6200" y="5491371"/>
            <a:ext cx="8925996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 b="1">
                <a:ea typeface="宋体" pitchFamily="2" charset="-122"/>
              </a:defRPr>
            </a:lvl1pPr>
          </a:lstStyle>
          <a:p>
            <a:pPr algn="just"/>
            <a:r>
              <a:rPr lang="en-US" sz="1800" b="0" dirty="0" smtClean="0">
                <a:latin typeface="+mj-lt"/>
              </a:rPr>
              <a:t>In this model, the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endogenous extensive margin </a:t>
            </a:r>
            <a:r>
              <a:rPr lang="en-US" sz="1800" b="0" dirty="0" smtClean="0">
                <a:latin typeface="+mj-lt"/>
              </a:rPr>
              <a:t>of sectoral investment =&gt; the </a:t>
            </a:r>
            <a:r>
              <a:rPr lang="en-US" sz="1800" dirty="0" smtClean="0">
                <a:latin typeface="+mj-lt"/>
              </a:rPr>
              <a:t>virtuous circle</a:t>
            </a:r>
            <a:r>
              <a:rPr lang="en-US" sz="1800" b="0" dirty="0" smtClean="0">
                <a:latin typeface="+mj-lt"/>
              </a:rPr>
              <a:t>. </a:t>
            </a:r>
          </a:p>
          <a:p>
            <a:pPr algn="just"/>
            <a:r>
              <a:rPr lang="en-US" sz="1800" b="0" dirty="0" smtClean="0">
                <a:latin typeface="+mj-lt"/>
              </a:rPr>
              <a:t>In the static </a:t>
            </a:r>
            <a:r>
              <a:rPr lang="en-US" sz="1800" b="0" dirty="0">
                <a:latin typeface="+mj-lt"/>
              </a:rPr>
              <a:t>model of AC (2009</a:t>
            </a:r>
            <a:r>
              <a:rPr lang="en-US" sz="1800" b="0" dirty="0" smtClean="0">
                <a:latin typeface="+mj-lt"/>
              </a:rPr>
              <a:t>), the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exogenous </a:t>
            </a:r>
            <a:r>
              <a:rPr lang="en-US" sz="1800" b="0" dirty="0" smtClean="0">
                <a:latin typeface="+mj-lt"/>
              </a:rPr>
              <a:t>sectoral investment =&gt; </a:t>
            </a:r>
            <a:r>
              <a:rPr lang="en-US" sz="1800" dirty="0" smtClean="0">
                <a:latin typeface="+mj-lt"/>
              </a:rPr>
              <a:t>No amplification</a:t>
            </a:r>
            <a:endParaRPr lang="en-US" sz="1800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0" y="817771"/>
            <a:ext cx="1371600" cy="1925429"/>
            <a:chOff x="7696200" y="4073942"/>
            <a:chExt cx="1371600" cy="1925429"/>
          </a:xfrm>
        </p:grpSpPr>
        <p:grpSp>
          <p:nvGrpSpPr>
            <p:cNvPr id="8" name="Group 7"/>
            <p:cNvGrpSpPr/>
            <p:nvPr/>
          </p:nvGrpSpPr>
          <p:grpSpPr>
            <a:xfrm>
              <a:off x="7696200" y="4073942"/>
              <a:ext cx="1371600" cy="610361"/>
              <a:chOff x="7772400" y="4073942"/>
              <a:chExt cx="1371600" cy="610361"/>
            </a:xfrm>
          </p:grpSpPr>
          <p:cxnSp>
            <p:nvCxnSpPr>
              <p:cNvPr id="11" name="Straight Arrow Connector 10"/>
              <p:cNvCxnSpPr>
                <a:endCxn id="9" idx="2"/>
              </p:cNvCxnSpPr>
              <p:nvPr/>
            </p:nvCxnSpPr>
            <p:spPr>
              <a:xfrm flipV="1">
                <a:off x="8458200" y="4412496"/>
                <a:ext cx="0" cy="27180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7772400" y="4073942"/>
                <a:ext cx="1371600" cy="33855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1600" b="1">
                    <a:ea typeface="宋体" pitchFamily="2" charset="-122"/>
                  </a:defRPr>
                </a:lvl1pPr>
              </a:lstStyle>
              <a:p>
                <a:r>
                  <a:rPr lang="en-US" dirty="0" smtClean="0">
                    <a:latin typeface="+mn-lt"/>
                  </a:rPr>
                  <a:t>PS in Sector </a:t>
                </a:r>
                <a:r>
                  <a:rPr lang="en-US" dirty="0">
                    <a:latin typeface="+mn-lt"/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696200" y="5404470"/>
              <a:ext cx="1371600" cy="594901"/>
              <a:chOff x="7772400" y="3893795"/>
              <a:chExt cx="1371600" cy="59490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8458200" y="3893795"/>
                <a:ext cx="0" cy="25634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7772400" y="4150142"/>
                <a:ext cx="1371600" cy="33855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1600" b="1">
                    <a:ea typeface="宋体" pitchFamily="2" charset="-122"/>
                  </a:defRPr>
                </a:lvl1pPr>
              </a:lstStyle>
              <a:p>
                <a:r>
                  <a:rPr lang="en-US" dirty="0" smtClean="0">
                    <a:latin typeface="+mn-lt"/>
                  </a:rPr>
                  <a:t>FS in Sector 2</a:t>
                </a: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124200" y="2158425"/>
            <a:ext cx="1447800" cy="584775"/>
            <a:chOff x="3886200" y="2234625"/>
            <a:chExt cx="1447800" cy="584775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191000" y="2234625"/>
              <a:ext cx="1143000" cy="58477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r>
                <a:rPr lang="en-US" dirty="0" smtClean="0">
                  <a:latin typeface="+mn-lt"/>
                </a:rPr>
                <a:t>Static gains from trade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886200" y="2514600"/>
              <a:ext cx="30480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55560" y="2933581"/>
            <a:ext cx="1746636" cy="1214973"/>
            <a:chOff x="7321164" y="4150142"/>
            <a:chExt cx="1746636" cy="1214973"/>
          </a:xfrm>
        </p:grpSpPr>
        <p:grpSp>
          <p:nvGrpSpPr>
            <p:cNvPr id="21" name="Group 20"/>
            <p:cNvGrpSpPr/>
            <p:nvPr/>
          </p:nvGrpSpPr>
          <p:grpSpPr>
            <a:xfrm>
              <a:off x="7321164" y="4150142"/>
              <a:ext cx="1746636" cy="338554"/>
              <a:chOff x="7397364" y="4150142"/>
              <a:chExt cx="1746636" cy="338554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7397364" y="4319419"/>
                <a:ext cx="375036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7772400" y="4150142"/>
                <a:ext cx="1371600" cy="33855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1600" b="1">
                    <a:ea typeface="宋体" pitchFamily="2" charset="-122"/>
                  </a:defRPr>
                </a:lvl1pPr>
              </a:lstStyle>
              <a:p>
                <a:r>
                  <a:rPr lang="en-US" dirty="0" smtClean="0">
                    <a:latin typeface="+mn-lt"/>
                  </a:rPr>
                  <a:t>PS in Sector 2</a:t>
                </a: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21164" y="5026561"/>
              <a:ext cx="1746636" cy="338554"/>
              <a:chOff x="7397364" y="3515886"/>
              <a:chExt cx="1746636" cy="338554"/>
            </a:xfrm>
          </p:grpSpPr>
          <p:cxnSp>
            <p:nvCxnSpPr>
              <p:cNvPr id="23" name="Straight Arrow Connector 22"/>
              <p:cNvCxnSpPr>
                <a:endCxn id="24" idx="1"/>
              </p:cNvCxnSpPr>
              <p:nvPr/>
            </p:nvCxnSpPr>
            <p:spPr>
              <a:xfrm>
                <a:off x="7397364" y="3685163"/>
                <a:ext cx="375036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7772400" y="3515886"/>
                <a:ext cx="1371600" cy="33855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1600" b="1">
                    <a:ea typeface="宋体" pitchFamily="2" charset="-122"/>
                  </a:defRPr>
                </a:lvl1pPr>
              </a:lstStyle>
              <a:p>
                <a:r>
                  <a:rPr lang="en-US" dirty="0" smtClean="0">
                    <a:latin typeface="+mn-lt"/>
                  </a:rPr>
                  <a:t>FS in Sector 2</a:t>
                </a: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Aggregate Income Dynamics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382000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 b="1">
                <a:ea typeface="宋体" pitchFamily="2" charset="-122"/>
              </a:defRPr>
            </a:lvl1pPr>
          </a:lstStyle>
          <a:p>
            <a:pPr algn="just"/>
            <a:r>
              <a:rPr lang="en-US" sz="1800" b="0" dirty="0" smtClean="0">
                <a:latin typeface="+mn-lt"/>
              </a:rPr>
              <a:t>The static gains from trade triggers a dynamic, virtuous circle as long as both sectors are active in North.</a:t>
            </a:r>
            <a:endParaRPr lang="en-US" sz="1800" b="0" dirty="0">
              <a:latin typeface="+mn-lt"/>
            </a:endParaRPr>
          </a:p>
          <a:p>
            <a:pPr algn="just"/>
            <a:r>
              <a:rPr lang="en-US" sz="1800" b="0" dirty="0" smtClean="0">
                <a:latin typeface="+mn-lt"/>
              </a:rPr>
              <a:t>If North abandons sector 1 and specializes fully in sector 2, the extensive margin of sectoral investment is mute. The decreasing MRK drives North to the steady state 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" y="1066800"/>
            <a:ext cx="8923435" cy="43434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Aggregate Income Dynamics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750" y="2983468"/>
            <a:ext cx="1670050" cy="369332"/>
            <a:chOff x="539750" y="3059668"/>
            <a:chExt cx="1670050" cy="36933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209800" y="3124200"/>
              <a:ext cx="0" cy="2286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39750" y="3059668"/>
              <a:ext cx="12954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pPr algn="just"/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Static Gains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943600" y="3048000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33400" y="1066800"/>
            <a:ext cx="3498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 b="1">
                <a:ea typeface="宋体" pitchFamily="2" charset="-122"/>
              </a:defRPr>
            </a:lvl1pPr>
          </a:lstStyle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In period 1:</a:t>
            </a:r>
            <a:endParaRPr lang="en-US" sz="180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5843588"/>
            <a:ext cx="8077200" cy="885824"/>
            <a:chOff x="533400" y="3429000"/>
            <a:chExt cx="8077200" cy="88582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33400" y="3429000"/>
              <a:ext cx="8077200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r>
                <a:rPr lang="en-US" sz="2000" dirty="0">
                  <a:latin typeface="+mn-lt"/>
                </a:rPr>
                <a:t>T</a:t>
              </a:r>
              <a:r>
                <a:rPr lang="en-US" sz="2000" dirty="0" smtClean="0">
                  <a:latin typeface="+mn-lt"/>
                </a:rPr>
                <a:t>rade-driven relative price change =&gt; The Interest Rate Reversal (AC 2009):</a:t>
              </a:r>
            </a:p>
          </p:txBody>
        </p:sp>
        <p:graphicFrame>
          <p:nvGraphicFramePr>
            <p:cNvPr id="2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03656"/>
                </p:ext>
              </p:extLst>
            </p:nvPr>
          </p:nvGraphicFramePr>
          <p:xfrm>
            <a:off x="5257800" y="3757612"/>
            <a:ext cx="1785937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86" name="Equation" r:id="rId4" imgW="774360" imgH="241200" progId="Equation.3">
                    <p:embed/>
                  </p:oleObj>
                </mc:Choice>
                <mc:Fallback>
                  <p:oleObj name="Equation" r:id="rId4" imgW="774360" imgH="241200" progId="Equation.3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3757612"/>
                          <a:ext cx="1785937" cy="5572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51109"/>
            <a:ext cx="8420094" cy="702991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Interest Rate Reversal </a:t>
            </a:r>
            <a:r>
              <a:rPr lang="en-US" altLang="zh-CN" sz="2000" dirty="0" smtClean="0">
                <a:solidFill>
                  <a:schemeClr val="tx1"/>
                </a:solidFill>
              </a:rPr>
              <a:t>upon</a:t>
            </a:r>
            <a:r>
              <a:rPr lang="en-US" altLang="zh-CN" sz="2000" dirty="0" smtClean="0">
                <a:solidFill>
                  <a:srgbClr val="0070C0"/>
                </a:solidFill>
              </a:rPr>
              <a:t> Trade Integration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223107"/>
            <a:ext cx="8128000" cy="3312505"/>
            <a:chOff x="609600" y="2223107"/>
            <a:chExt cx="8128000" cy="3312505"/>
          </a:xfrm>
        </p:grpSpPr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09600" y="2223107"/>
              <a:ext cx="8128000" cy="32778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r>
                <a:rPr lang="en-US" sz="1800" b="0" dirty="0" smtClean="0">
                  <a:latin typeface="+mn-lt"/>
                </a:rPr>
                <a:t>Labor reallocation is </a:t>
              </a:r>
              <a:r>
                <a:rPr lang="en-US" sz="1800" dirty="0" smtClean="0">
                  <a:latin typeface="+mn-lt"/>
                </a:rPr>
                <a:t>frictionless</a:t>
              </a:r>
              <a:r>
                <a:rPr lang="en-US" sz="1800" b="0" dirty="0" smtClean="0">
                  <a:latin typeface="+mn-lt"/>
                </a:rPr>
                <a:t>, while investment reallocation is </a:t>
              </a:r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frictional</a:t>
              </a:r>
              <a:r>
                <a:rPr lang="en-US" sz="1800" b="0" dirty="0" smtClean="0">
                  <a:latin typeface="+mn-lt"/>
                </a:rPr>
                <a:t>.  </a:t>
              </a:r>
            </a:p>
            <a:p>
              <a:pPr marL="285750" indent="-28575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1800" b="0" dirty="0" smtClean="0">
                  <a:latin typeface="+mn-lt"/>
                </a:rPr>
                <a:t>Relatively less investment is reallocated towards sector 2.</a:t>
              </a:r>
            </a:p>
            <a:p>
              <a:pPr marL="285750" indent="-28575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1800" b="0" dirty="0" smtClean="0">
                  <a:latin typeface="+mn-lt"/>
                </a:rPr>
                <a:t>The capital-labor ratio rises in sector 1.</a:t>
              </a:r>
            </a:p>
            <a:p>
              <a:pPr marL="285750" indent="-28575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1800" b="0" dirty="0" smtClean="0">
                  <a:latin typeface="+mn-lt"/>
                </a:rPr>
                <a:t>The MPK in sector 1 falls.</a:t>
              </a:r>
            </a:p>
            <a:p>
              <a:pPr>
                <a:lnSpc>
                  <a:spcPct val="130000"/>
                </a:lnSpc>
              </a:pPr>
              <a:r>
                <a:rPr lang="en-US" sz="1800" b="0" dirty="0" smtClean="0">
                  <a:latin typeface="+mn-lt"/>
                </a:rPr>
                <a:t>Besides, trade reduces the price of good 1.</a:t>
              </a:r>
            </a:p>
            <a:p>
              <a:pPr marL="285750" indent="-28575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1800" b="0" dirty="0" smtClean="0">
                  <a:latin typeface="+mn-lt"/>
                </a:rPr>
                <a:t>The MRK in sector 1 falls.</a:t>
              </a:r>
            </a:p>
            <a:p>
              <a:r>
                <a:rPr lang="en-US" sz="1800" b="0" dirty="0" smtClean="0">
                  <a:latin typeface="+mn-lt"/>
                </a:rPr>
                <a:t>Due to the interest rate coupling, </a:t>
              </a:r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115605"/>
                </p:ext>
              </p:extLst>
            </p:nvPr>
          </p:nvGraphicFramePr>
          <p:xfrm>
            <a:off x="4951413" y="3700463"/>
            <a:ext cx="1677987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87" name="Equation" r:id="rId7" imgW="977760" imgH="241200" progId="Equation.3">
                    <p:embed/>
                  </p:oleObj>
                </mc:Choice>
                <mc:Fallback>
                  <p:oleObj name="Equation" r:id="rId7" imgW="977760" imgH="241200" progId="Equation.3">
                    <p:embed/>
                    <p:pic>
                      <p:nvPicPr>
                        <p:cNvPr id="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1413" y="3700463"/>
                          <a:ext cx="1677987" cy="4143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411036"/>
                </p:ext>
              </p:extLst>
            </p:nvPr>
          </p:nvGraphicFramePr>
          <p:xfrm>
            <a:off x="5334000" y="4102100"/>
            <a:ext cx="890587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88" name="Equation" r:id="rId9" imgW="457200" imgH="241200" progId="Equation.3">
                    <p:embed/>
                  </p:oleObj>
                </mc:Choice>
                <mc:Fallback>
                  <p:oleObj name="Equation" r:id="rId9" imgW="457200" imgH="241200" progId="Equation.3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4102100"/>
                          <a:ext cx="890587" cy="4699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362819"/>
                </p:ext>
              </p:extLst>
            </p:nvPr>
          </p:nvGraphicFramePr>
          <p:xfrm>
            <a:off x="4756150" y="5029200"/>
            <a:ext cx="210185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89" name="Equation" r:id="rId11" imgW="1002960" imgH="241200" progId="Equation.3">
                    <p:embed/>
                  </p:oleObj>
                </mc:Choice>
                <mc:Fallback>
                  <p:oleObj name="Equation" r:id="rId11" imgW="1002960" imgH="241200" progId="Equation.3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6150" y="5029200"/>
                          <a:ext cx="2101850" cy="5064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3762344"/>
                </p:ext>
              </p:extLst>
            </p:nvPr>
          </p:nvGraphicFramePr>
          <p:xfrm>
            <a:off x="4191000" y="4651589"/>
            <a:ext cx="3335337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90" name="Equation" r:id="rId13" imgW="1942920" imgH="228600" progId="Equation.3">
                    <p:embed/>
                  </p:oleObj>
                </mc:Choice>
                <mc:Fallback>
                  <p:oleObj name="Equation" r:id="rId13" imgW="1942920" imgH="228600" progId="Equation.3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651589"/>
                          <a:ext cx="3335337" cy="3921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50998"/>
              </p:ext>
            </p:extLst>
          </p:nvPr>
        </p:nvGraphicFramePr>
        <p:xfrm>
          <a:off x="6324600" y="636588"/>
          <a:ext cx="20447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1" name="Equation" r:id="rId15" imgW="1028520" imgH="228600" progId="Equation.3">
                  <p:embed/>
                </p:oleObj>
              </mc:Choice>
              <mc:Fallback>
                <p:oleObj name="Equation" r:id="rId1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36588"/>
                        <a:ext cx="2044700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6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3400" y="1066800"/>
            <a:ext cx="3498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 b="1">
                <a:ea typeface="宋体" pitchFamily="2" charset="-122"/>
              </a:defRPr>
            </a:lvl1pPr>
          </a:lstStyle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From period t=1 onwards:</a:t>
            </a:r>
            <a:endParaRPr lang="en-US" sz="180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8500" y="3014663"/>
            <a:ext cx="8159997" cy="1785937"/>
            <a:chOff x="698500" y="2633663"/>
            <a:chExt cx="8159997" cy="1785937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2670201"/>
              <a:ext cx="4114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>
                  <a:ea typeface="宋体" pitchFamily="2" charset="-122"/>
                </a:defRPr>
              </a:lvl1pPr>
            </a:lstStyle>
            <a:p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Partial</a:t>
              </a:r>
              <a:r>
                <a:rPr lang="en-US" sz="1800" dirty="0" smtClean="0">
                  <a:latin typeface="+mn-lt"/>
                </a:rPr>
                <a:t> Specialization towards Sector 2:  </a:t>
              </a:r>
              <a:endParaRPr lang="en-US" sz="1800" dirty="0" smtClean="0">
                <a:solidFill>
                  <a:srgbClr val="0070C0"/>
                </a:solidFill>
                <a:latin typeface="+mn-lt"/>
              </a:endParaRPr>
            </a:p>
          </p:txBody>
        </p:sp>
        <p:graphicFrame>
          <p:nvGraphicFramePr>
            <p:cNvPr id="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952878"/>
                </p:ext>
              </p:extLst>
            </p:nvPr>
          </p:nvGraphicFramePr>
          <p:xfrm>
            <a:off x="698500" y="2633663"/>
            <a:ext cx="13557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65" name="Equation" r:id="rId4" imgW="761760" imgH="228600" progId="Equation.3">
                    <p:embed/>
                  </p:oleObj>
                </mc:Choice>
                <mc:Fallback>
                  <p:oleObj name="Equation" r:id="rId4" imgW="761760" imgH="228600" progId="Equation.3">
                    <p:embed/>
                    <p:pic>
                      <p:nvPicPr>
                        <p:cNvPr id="1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0" y="2633663"/>
                          <a:ext cx="1355725" cy="406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049456" y="2658533"/>
              <a:ext cx="12192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800" b="1">
                  <a:solidFill>
                    <a:srgbClr val="C00000"/>
                  </a:solidFill>
                  <a:latin typeface="+mn-lt"/>
                  <a:ea typeface="宋体" pitchFamily="2" charset="-122"/>
                </a:defRPr>
              </a:lvl1pPr>
            </a:lstStyle>
            <a:p>
              <a:r>
                <a:rPr lang="en-US" dirty="0"/>
                <a:t>AC (2009)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124200"/>
              <a:ext cx="6115297" cy="1295400"/>
            </a:xfrm>
            <a:prstGeom prst="rect">
              <a:avLst/>
            </a:prstGeom>
          </p:spPr>
        </p:pic>
        <p:graphicFrame>
          <p:nvGraphicFramePr>
            <p:cNvPr id="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840047"/>
                </p:ext>
              </p:extLst>
            </p:nvPr>
          </p:nvGraphicFramePr>
          <p:xfrm>
            <a:off x="1025525" y="3200400"/>
            <a:ext cx="1260475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66" name="Equation" r:id="rId7" imgW="545760" imgH="241200" progId="Equation.3">
                    <p:embed/>
                  </p:oleObj>
                </mc:Choice>
                <mc:Fallback>
                  <p:oleObj name="Equation" r:id="rId7" imgW="545760" imgH="241200" progId="Equation.3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25" y="3200400"/>
                          <a:ext cx="1260475" cy="5572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688975" y="4953000"/>
            <a:ext cx="7997825" cy="1349208"/>
            <a:chOff x="688975" y="4724400"/>
            <a:chExt cx="7997825" cy="1349208"/>
          </a:xfrm>
        </p:grpSpPr>
        <p:grpSp>
          <p:nvGrpSpPr>
            <p:cNvPr id="10" name="Group 9"/>
            <p:cNvGrpSpPr/>
            <p:nvPr/>
          </p:nvGrpSpPr>
          <p:grpSpPr>
            <a:xfrm>
              <a:off x="688975" y="4724400"/>
              <a:ext cx="7997825" cy="406400"/>
              <a:chOff x="688975" y="5156200"/>
              <a:chExt cx="7997825" cy="406400"/>
            </a:xfrm>
          </p:grpSpPr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2749550" y="5185820"/>
                <a:ext cx="593725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1600" b="1">
                    <a:ea typeface="宋体" pitchFamily="2" charset="-122"/>
                  </a:defRPr>
                </a:lvl1pPr>
              </a:lstStyle>
              <a:p>
                <a:r>
                  <a:rPr lang="en-US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Full </a:t>
                </a:r>
                <a:r>
                  <a:rPr lang="en-US" sz="1800" dirty="0" smtClean="0">
                    <a:latin typeface="+mn-lt"/>
                  </a:rPr>
                  <a:t>Specialization in Sector 2: </a:t>
                </a:r>
                <a:endParaRPr lang="en-US" sz="1800" dirty="0" smtClean="0">
                  <a:solidFill>
                    <a:srgbClr val="0070C0"/>
                  </a:solidFill>
                  <a:latin typeface="+mn-lt"/>
                </a:endParaRPr>
              </a:p>
            </p:txBody>
          </p:sp>
          <p:graphicFrame>
            <p:nvGraphicFramePr>
              <p:cNvPr id="2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038663"/>
                  </p:ext>
                </p:extLst>
              </p:nvPr>
            </p:nvGraphicFramePr>
            <p:xfrm>
              <a:off x="688975" y="5156200"/>
              <a:ext cx="135572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767" name="Equation" r:id="rId9" imgW="761760" imgH="228600" progId="Equation.3">
                      <p:embed/>
                    </p:oleObj>
                  </mc:Choice>
                  <mc:Fallback>
                    <p:oleObj name="Equation" r:id="rId9" imgW="761760" imgH="228600" progId="Equation.3">
                      <p:embed/>
                      <p:pic>
                        <p:nvPicPr>
                          <p:cNvPr id="22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975" y="5156200"/>
                            <a:ext cx="1355725" cy="40640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181600"/>
              <a:ext cx="3838091" cy="892008"/>
            </a:xfrm>
            <a:prstGeom prst="rect">
              <a:avLst/>
            </a:prstGeom>
          </p:spPr>
        </p:pic>
        <p:graphicFrame>
          <p:nvGraphicFramePr>
            <p:cNvPr id="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0426182"/>
                </p:ext>
              </p:extLst>
            </p:nvPr>
          </p:nvGraphicFramePr>
          <p:xfrm>
            <a:off x="1025525" y="5181600"/>
            <a:ext cx="1260475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68" name="Equation" r:id="rId12" imgW="545760" imgH="241200" progId="Equation.3">
                    <p:embed/>
                  </p:oleObj>
                </mc:Choice>
                <mc:Fallback>
                  <p:oleObj name="Equation" r:id="rId12" imgW="545760" imgH="241200" progId="Equation.3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25" y="5181600"/>
                          <a:ext cx="1260475" cy="5572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7598"/>
            <a:ext cx="6210204" cy="1149402"/>
          </a:xfrm>
          <a:prstGeom prst="rect">
            <a:avLst/>
          </a:prstGeom>
        </p:spPr>
      </p:pic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07570"/>
              </p:ext>
            </p:extLst>
          </p:nvPr>
        </p:nvGraphicFramePr>
        <p:xfrm>
          <a:off x="7162800" y="1323975"/>
          <a:ext cx="17875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9" name="Equation" r:id="rId15" imgW="774360" imgH="482400" progId="Equation.3">
                  <p:embed/>
                </p:oleObj>
              </mc:Choice>
              <mc:Fallback>
                <p:oleObj name="Equation" r:id="rId15" imgW="774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23975"/>
                        <a:ext cx="1787525" cy="1114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IR Reversal </a:t>
            </a:r>
            <a:r>
              <a:rPr lang="en-US" altLang="zh-CN" sz="2000" dirty="0" smtClean="0">
                <a:solidFill>
                  <a:schemeClr val="tx1"/>
                </a:solidFill>
              </a:rPr>
              <a:t>in the Short Run </a:t>
            </a:r>
            <a:r>
              <a:rPr lang="en-US" altLang="zh-CN" sz="2000" dirty="0" smtClean="0">
                <a:solidFill>
                  <a:srgbClr val="0070C0"/>
                </a:solidFill>
              </a:rPr>
              <a:t>vs. the IR Re-Reversal </a:t>
            </a:r>
            <a:r>
              <a:rPr lang="en-US" altLang="zh-CN" sz="2000" dirty="0" smtClean="0">
                <a:solidFill>
                  <a:schemeClr val="tx1"/>
                </a:solidFill>
              </a:rPr>
              <a:t>in the Long Run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5791200"/>
            <a:ext cx="8582025" cy="819150"/>
            <a:chOff x="942975" y="3371850"/>
            <a:chExt cx="8582025" cy="819150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714030" y="3412939"/>
              <a:ext cx="56585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8288" indent="-268288">
                <a:spcBef>
                  <a:spcPct val="50000"/>
                </a:spcBef>
              </a:pPr>
              <a:r>
                <a:rPr lang="en-US" altLang="zh-CN" dirty="0" smtClean="0">
                  <a:latin typeface="+mn-lt"/>
                  <a:ea typeface="宋体" pitchFamily="2" charset="-122"/>
                </a:rPr>
                <a:t>Lending and investing in sector 1 are perfect substitutes;</a:t>
              </a:r>
              <a:endParaRPr lang="en-US" altLang="zh-CN" dirty="0">
                <a:latin typeface="+mn-lt"/>
                <a:ea typeface="宋体" pitchFamily="2" charset="-122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586362"/>
                </p:ext>
              </p:extLst>
            </p:nvPr>
          </p:nvGraphicFramePr>
          <p:xfrm>
            <a:off x="942975" y="3371850"/>
            <a:ext cx="1909763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81" name="Equation" r:id="rId4" imgW="1130040" imgH="482400" progId="Equation.3">
                    <p:embed/>
                  </p:oleObj>
                </mc:Choice>
                <mc:Fallback>
                  <p:oleObj name="Equation" r:id="rId4" imgW="1130040" imgH="48240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975" y="3371850"/>
                          <a:ext cx="1909763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733800" y="3810000"/>
              <a:ext cx="57912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8288" indent="-268288">
                <a:spcBef>
                  <a:spcPct val="50000"/>
                </a:spcBef>
              </a:pPr>
              <a:r>
                <a:rPr lang="en-US" altLang="zh-CN" b="1" dirty="0" smtClean="0">
                  <a:solidFill>
                    <a:srgbClr val="FF0000"/>
                  </a:solidFill>
                  <a:latin typeface="+mn-lt"/>
                  <a:ea typeface="宋体" pitchFamily="2" charset="-122"/>
                </a:rPr>
                <a:t>IR decoupling</a:t>
              </a:r>
              <a:r>
                <a:rPr lang="en-US" altLang="zh-CN" dirty="0" smtClean="0">
                  <a:latin typeface="+mn-lt"/>
                  <a:ea typeface="宋体" pitchFamily="2" charset="-122"/>
                </a:rPr>
                <a:t> if North </a:t>
              </a:r>
              <a:r>
                <a:rPr lang="en-US" altLang="zh-CN" b="1" dirty="0" smtClean="0">
                  <a:solidFill>
                    <a:srgbClr val="FF0000"/>
                  </a:solidFill>
                  <a:latin typeface="+mn-lt"/>
                  <a:ea typeface="宋体" pitchFamily="2" charset="-122"/>
                </a:rPr>
                <a:t>fully</a:t>
              </a:r>
              <a:r>
                <a:rPr lang="en-US" altLang="zh-CN" dirty="0" smtClean="0">
                  <a:latin typeface="+mn-lt"/>
                  <a:ea typeface="宋体" pitchFamily="2" charset="-122"/>
                </a:rPr>
                <a:t> abandons the low-return sector.</a:t>
              </a:r>
              <a:endParaRPr lang="en-US" altLang="zh-CN" dirty="0">
                <a:latin typeface="+mn-lt"/>
                <a:ea typeface="宋体" pitchFamily="2" charset="-12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" y="1219200"/>
            <a:ext cx="8862585" cy="4313782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IR Reversal </a:t>
            </a:r>
            <a:r>
              <a:rPr lang="en-US" altLang="zh-CN" sz="2000" dirty="0" smtClean="0">
                <a:solidFill>
                  <a:schemeClr val="tx1"/>
                </a:solidFill>
              </a:rPr>
              <a:t>in the Short Run </a:t>
            </a:r>
            <a:r>
              <a:rPr lang="en-US" altLang="zh-CN" sz="2000" dirty="0" smtClean="0">
                <a:solidFill>
                  <a:srgbClr val="0070C0"/>
                </a:solidFill>
              </a:rPr>
              <a:t>vs. the IR Re-Reversal </a:t>
            </a:r>
            <a:r>
              <a:rPr lang="en-US" altLang="zh-CN" sz="2000" dirty="0" smtClean="0">
                <a:solidFill>
                  <a:schemeClr val="tx1"/>
                </a:solidFill>
              </a:rPr>
              <a:t>in the Long Run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81340" y="3657600"/>
            <a:ext cx="12389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宋体" pitchFamily="2" charset="-122"/>
              </a:rPr>
              <a:t>Falling jaw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467599" y="2590800"/>
            <a:ext cx="13430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ct val="50000"/>
              </a:spcBef>
            </a:pPr>
            <a:r>
              <a:rPr lang="en-US" altLang="zh-CN" b="1" dirty="0" smtClean="0">
                <a:solidFill>
                  <a:srgbClr val="7030A0"/>
                </a:solidFill>
                <a:latin typeface="+mn-lt"/>
                <a:ea typeface="宋体" pitchFamily="2" charset="-122"/>
              </a:rPr>
              <a:t>Missing jaw</a:t>
            </a:r>
            <a:endParaRPr lang="en-US" altLang="zh-CN" b="1" dirty="0">
              <a:solidFill>
                <a:srgbClr val="7030A0"/>
              </a:solidFill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8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750" y="1057870"/>
            <a:ext cx="829945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 algn="just">
              <a:buNone/>
            </a:pPr>
            <a:r>
              <a:rPr lang="en-US" altLang="zh-CN" dirty="0" smtClean="0">
                <a:latin typeface="+mj-lt"/>
              </a:rPr>
              <a:t>The IR re-reversal depends critically on whether North has abandoned the low-return sector, which then depends on the sizes of the static gains from trade and the investment reallocation effect.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4.   The Free-Trade Equilibrium: 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Conditions for the Interest Rate Re-Reversal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39713"/>
              </p:ext>
            </p:extLst>
          </p:nvPr>
        </p:nvGraphicFramePr>
        <p:xfrm>
          <a:off x="1143000" y="5360757"/>
          <a:ext cx="1219200" cy="50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85" name="Equation" r:id="rId4" imgW="583920" imgH="241200" progId="Equation.3">
                  <p:embed/>
                </p:oleObj>
              </mc:Choice>
              <mc:Fallback>
                <p:oleObj name="Equation" r:id="rId4" imgW="583920" imgH="241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60757"/>
                        <a:ext cx="1219200" cy="506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04795"/>
              </p:ext>
            </p:extLst>
          </p:nvPr>
        </p:nvGraphicFramePr>
        <p:xfrm>
          <a:off x="4648200" y="5437188"/>
          <a:ext cx="10064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86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37188"/>
                        <a:ext cx="10064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47131"/>
              </p:ext>
            </p:extLst>
          </p:nvPr>
        </p:nvGraphicFramePr>
        <p:xfrm>
          <a:off x="3276600" y="5437188"/>
          <a:ext cx="901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87" name="Equation" r:id="rId8" imgW="431640" imgH="228600" progId="Equation.3">
                  <p:embed/>
                </p:oleObj>
              </mc:Choice>
              <mc:Fallback>
                <p:oleObj name="Equation" r:id="rId8" imgW="43164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37188"/>
                        <a:ext cx="9017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04418"/>
            <a:ext cx="8965732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53276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/>
              <a:t>5</a:t>
            </a:r>
            <a:r>
              <a:rPr lang="en-US" altLang="zh-CN" dirty="0" smtClean="0"/>
              <a:t>.   </a:t>
            </a:r>
            <a:r>
              <a:rPr lang="en-US" altLang="zh-CN" dirty="0"/>
              <a:t>Extension I: Introducing Trade Costs</a:t>
            </a:r>
            <a:endParaRPr lang="de-DE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0654"/>
            <a:ext cx="7543800" cy="3510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3" y="5791200"/>
            <a:ext cx="8333657" cy="949404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7350" y="1002268"/>
            <a:ext cx="829945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 algn="just">
              <a:buNone/>
            </a:pPr>
            <a:r>
              <a:rPr lang="en-NZ" altLang="zh-CN" dirty="0" smtClean="0">
                <a:latin typeface="+mj-lt"/>
              </a:rPr>
              <a:t>Trade costs =&gt; higher world sector price ratio that North faces: </a:t>
            </a:r>
            <a:endParaRPr lang="en-US" altLang="zh-CN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74420"/>
              </p:ext>
            </p:extLst>
          </p:nvPr>
        </p:nvGraphicFramePr>
        <p:xfrm>
          <a:off x="6324600" y="914400"/>
          <a:ext cx="1295400" cy="45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4" name="Equation" r:id="rId6" imgW="685800" imgH="241200" progId="Equation.3">
                  <p:embed/>
                </p:oleObj>
              </mc:Choice>
              <mc:Fallback>
                <p:oleObj name="Equation" r:id="rId6" imgW="685800" imgH="241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914400"/>
                        <a:ext cx="1295400" cy="45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1000" y="18404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 algn="just">
              <a:buNone/>
            </a:pPr>
            <a:r>
              <a:rPr lang="en-NZ" altLang="zh-CN" dirty="0" smtClean="0">
                <a:latin typeface="+mj-lt"/>
              </a:rPr>
              <a:t>=&gt; the decline in trade flows =&gt; smaller static gains and investment reallocation effect.</a:t>
            </a:r>
            <a:endParaRPr lang="en-US" altLang="zh-CN" dirty="0" smtClean="0">
              <a:latin typeface="+mj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 algn="just">
              <a:buNone/>
            </a:pPr>
            <a:r>
              <a:rPr lang="en-NZ" altLang="zh-CN" dirty="0" smtClean="0">
                <a:latin typeface="+mj-lt"/>
              </a:rPr>
              <a:t>=&gt; Smaller international sectoral price differential </a:t>
            </a:r>
            <a:endParaRPr lang="en-US" altLang="zh-CN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87236"/>
              </p:ext>
            </p:extLst>
          </p:nvPr>
        </p:nvGraphicFramePr>
        <p:xfrm>
          <a:off x="5181600" y="1370012"/>
          <a:ext cx="23034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5" name="Equation" r:id="rId8" imgW="1218960" imgH="241200" progId="Equation.3">
                  <p:embed/>
                </p:oleObj>
              </mc:Choice>
              <mc:Fallback>
                <p:oleObj name="Equation" r:id="rId8" imgW="1218960" imgH="2412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0012"/>
                        <a:ext cx="23034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9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1143000"/>
            <a:ext cx="8230007" cy="48768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070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5.   Extension </a:t>
            </a:r>
            <a:r>
              <a:rPr lang="en-US" altLang="zh-CN" dirty="0"/>
              <a:t>II: </a:t>
            </a:r>
            <a:r>
              <a:rPr lang="en-US" altLang="zh-CN" dirty="0" smtClean="0"/>
              <a:t>From </a:t>
            </a:r>
            <a:r>
              <a:rPr lang="en-US" altLang="zh-CN" dirty="0"/>
              <a:t>the 2-Sector to the S-Sector Setting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24001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539750" y="990600"/>
            <a:ext cx="8147050" cy="55399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algn="just">
              <a:buFont typeface="+mj-lt"/>
              <a:buAutoNum type="arabicPeriod"/>
            </a:pPr>
            <a:r>
              <a:rPr lang="en-US" altLang="zh-CN" dirty="0" smtClean="0">
                <a:latin typeface="+mj-lt"/>
              </a:rPr>
              <a:t>This paper extends the AC model by </a:t>
            </a:r>
            <a:r>
              <a:rPr lang="en-US" altLang="zh-CN" dirty="0" err="1" smtClean="0">
                <a:latin typeface="+mj-lt"/>
              </a:rPr>
              <a:t>endogenizing</a:t>
            </a:r>
            <a:r>
              <a:rPr lang="en-US" altLang="zh-CN" dirty="0" smtClean="0">
                <a:latin typeface="+mj-lt"/>
              </a:rPr>
              <a:t> </a:t>
            </a:r>
            <a:r>
              <a:rPr lang="en-US" altLang="zh-CN" b="1" dirty="0" smtClean="0">
                <a:latin typeface="+mj-lt"/>
              </a:rPr>
              <a:t>the extensive margin of investment.</a:t>
            </a:r>
            <a:r>
              <a:rPr lang="en-US" altLang="zh-CN" dirty="0" smtClean="0">
                <a:latin typeface="+mj-lt"/>
              </a:rPr>
              <a:t> Trade triggers the cross-sector reallocation of labor </a:t>
            </a:r>
            <a:r>
              <a:rPr lang="en-US" altLang="zh-CN" b="1" dirty="0" smtClean="0">
                <a:latin typeface="+mj-lt"/>
              </a:rPr>
              <a:t>and investment</a:t>
            </a:r>
            <a:r>
              <a:rPr lang="en-US" altLang="zh-CN" dirty="0" smtClean="0">
                <a:latin typeface="+mj-lt"/>
              </a:rPr>
              <a:t>, which affects the industrial composition in the more financially developed country (North).</a:t>
            </a:r>
            <a:endParaRPr lang="en-US" altLang="zh-CN" dirty="0">
              <a:latin typeface="+mj-lt"/>
            </a:endParaRPr>
          </a:p>
          <a:p>
            <a:pPr marL="628650" indent="-285750" algn="just"/>
            <a:r>
              <a:rPr lang="en-US" altLang="zh-CN" dirty="0" smtClean="0">
                <a:latin typeface="+mj-lt"/>
              </a:rPr>
              <a:t>If </a:t>
            </a:r>
            <a:r>
              <a:rPr lang="en-US" altLang="zh-CN" dirty="0">
                <a:latin typeface="+mj-lt"/>
              </a:rPr>
              <a:t>trade </a:t>
            </a:r>
            <a:r>
              <a:rPr lang="en-US" altLang="zh-CN" dirty="0" smtClean="0">
                <a:latin typeface="+mj-lt"/>
              </a:rPr>
              <a:t>induces </a:t>
            </a:r>
            <a:r>
              <a:rPr lang="en-US" altLang="zh-CN" dirty="0">
                <a:latin typeface="+mj-lt"/>
              </a:rPr>
              <a:t>North to </a:t>
            </a:r>
            <a:r>
              <a:rPr lang="en-US" altLang="zh-CN" dirty="0" smtClean="0">
                <a:latin typeface="+mj-lt"/>
              </a:rPr>
              <a:t>specialize</a:t>
            </a:r>
            <a:r>
              <a:rPr lang="en-US" altLang="zh-CN" b="1" dirty="0" smtClean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partially </a:t>
            </a:r>
            <a:r>
              <a:rPr lang="en-US" altLang="zh-CN" dirty="0">
                <a:latin typeface="+mj-lt"/>
              </a:rPr>
              <a:t>in </a:t>
            </a:r>
            <a:r>
              <a:rPr lang="en-US" altLang="zh-CN" dirty="0" smtClean="0">
                <a:latin typeface="+mj-lt"/>
              </a:rPr>
              <a:t>the more financially </a:t>
            </a:r>
            <a:r>
              <a:rPr lang="en-US" altLang="zh-CN" dirty="0">
                <a:latin typeface="+mj-lt"/>
              </a:rPr>
              <a:t>constrained, high-return sector, the interest rate 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reversal</a:t>
            </a:r>
            <a:r>
              <a:rPr lang="en-US" altLang="zh-CN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arises </a:t>
            </a:r>
            <a:r>
              <a:rPr lang="en-US" altLang="zh-CN" dirty="0" smtClean="0">
                <a:latin typeface="+mj-lt"/>
              </a:rPr>
              <a:t>as in AC (2009). </a:t>
            </a:r>
            <a:endParaRPr lang="en-US" altLang="zh-CN" dirty="0">
              <a:latin typeface="+mj-lt"/>
            </a:endParaRPr>
          </a:p>
          <a:p>
            <a:pPr marL="628650" indent="-285750" algn="just"/>
            <a:r>
              <a:rPr lang="en-US" altLang="zh-CN" dirty="0" smtClean="0">
                <a:latin typeface="+mj-lt"/>
              </a:rPr>
              <a:t>If trade induces </a:t>
            </a:r>
            <a:r>
              <a:rPr lang="en-US" altLang="zh-CN" dirty="0">
                <a:latin typeface="+mj-lt"/>
              </a:rPr>
              <a:t>North to </a:t>
            </a:r>
            <a:r>
              <a:rPr lang="en-US" altLang="zh-CN" b="1" dirty="0" smtClean="0">
                <a:latin typeface="+mj-lt"/>
              </a:rPr>
              <a:t>abandon</a:t>
            </a:r>
            <a:r>
              <a:rPr lang="en-US" altLang="zh-CN" dirty="0" smtClean="0">
                <a:latin typeface="+mj-lt"/>
              </a:rPr>
              <a:t> the less financially constrained, low-return sectors and specialize </a:t>
            </a:r>
            <a:r>
              <a:rPr lang="en-US" altLang="zh-CN" b="1" dirty="0">
                <a:latin typeface="+mj-lt"/>
              </a:rPr>
              <a:t>fully</a:t>
            </a:r>
            <a:r>
              <a:rPr lang="en-US" altLang="zh-CN" dirty="0">
                <a:latin typeface="+mj-lt"/>
              </a:rPr>
              <a:t> in </a:t>
            </a:r>
            <a:r>
              <a:rPr lang="en-US" altLang="zh-CN" dirty="0" smtClean="0">
                <a:latin typeface="+mj-lt"/>
              </a:rPr>
              <a:t>the more financially </a:t>
            </a:r>
            <a:r>
              <a:rPr lang="en-US" altLang="zh-CN" dirty="0">
                <a:latin typeface="+mj-lt"/>
              </a:rPr>
              <a:t>constrained, high-return </a:t>
            </a:r>
            <a:r>
              <a:rPr lang="en-US" altLang="zh-CN" dirty="0" smtClean="0">
                <a:latin typeface="+mj-lt"/>
              </a:rPr>
              <a:t>sectors, trade </a:t>
            </a:r>
            <a:r>
              <a:rPr lang="en-US" altLang="zh-CN" b="1" dirty="0" smtClean="0">
                <a:latin typeface="+mj-lt"/>
              </a:rPr>
              <a:t>widens rather than reverses </a:t>
            </a:r>
            <a:r>
              <a:rPr lang="en-US" altLang="zh-CN" dirty="0" smtClean="0">
                <a:latin typeface="+mj-lt"/>
              </a:rPr>
              <a:t>the</a:t>
            </a:r>
            <a:r>
              <a:rPr lang="en-US" altLang="zh-CN" b="1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initial North-South interest rate </a:t>
            </a:r>
            <a:r>
              <a:rPr lang="en-US" altLang="zh-CN" dirty="0" smtClean="0">
                <a:latin typeface="+mj-lt"/>
              </a:rPr>
              <a:t>differential. In other words, trade </a:t>
            </a:r>
            <a:r>
              <a:rPr lang="en-US" altLang="zh-CN" dirty="0">
                <a:latin typeface="+mj-lt"/>
              </a:rPr>
              <a:t>leads to the interest rate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 re-reversal</a:t>
            </a:r>
            <a:r>
              <a:rPr lang="en-US" altLang="zh-CN" dirty="0" smtClean="0">
                <a:latin typeface="+mj-lt"/>
              </a:rPr>
              <a:t>. </a:t>
            </a:r>
          </a:p>
          <a:p>
            <a:pPr marL="628650" indent="-285750" algn="just"/>
            <a:endParaRPr lang="en-US" altLang="zh-CN" sz="1400" dirty="0">
              <a:latin typeface="+mj-lt"/>
            </a:endParaRPr>
          </a:p>
          <a:p>
            <a:pPr marL="0" indent="0" algn="just">
              <a:buNone/>
            </a:pPr>
            <a:r>
              <a:rPr lang="en-US" altLang="zh-CN" b="1" dirty="0" smtClean="0">
                <a:latin typeface="+mj-lt"/>
              </a:rPr>
              <a:t>2.   Implications</a:t>
            </a:r>
            <a:r>
              <a:rPr lang="en-US" altLang="zh-CN" b="1" dirty="0">
                <a:latin typeface="+mj-lt"/>
              </a:rPr>
              <a:t>: </a:t>
            </a:r>
          </a:p>
          <a:p>
            <a:pPr marL="628650" indent="-285750" algn="just"/>
            <a:r>
              <a:rPr lang="en-US" altLang="zh-CN" dirty="0" smtClean="0">
                <a:latin typeface="+mj-lt"/>
              </a:rPr>
              <a:t>The predictions of AC (2009) hold in the case of partial specialization in advanced countries.</a:t>
            </a:r>
          </a:p>
          <a:p>
            <a:pPr marL="628650" indent="-285750" algn="just"/>
            <a:r>
              <a:rPr lang="en-US" altLang="zh-CN" dirty="0" smtClean="0">
                <a:latin typeface="+mj-lt"/>
              </a:rPr>
              <a:t>The recent wave of International production fragmentation and supply-chain trade fundamentally changes the industrial composition in advanced countries, which may lead to the opposite prediction.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>
                <a:latin typeface="+mn-lt"/>
              </a:rPr>
              <a:t>Preview of Results</a:t>
            </a:r>
            <a:endParaRPr lang="en-US" altLang="zh-C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2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6.   </a:t>
            </a:r>
            <a:r>
              <a:rPr lang="en-US" altLang="zh-CN" dirty="0" err="1" smtClean="0"/>
              <a:t>Endogenizing</a:t>
            </a:r>
            <a:r>
              <a:rPr lang="en-US" altLang="zh-CN" dirty="0" smtClean="0"/>
              <a:t> the Sectoral Investment Share in Two Ways</a:t>
            </a:r>
            <a:br>
              <a:rPr lang="en-US" altLang="zh-CN" dirty="0" smtClean="0"/>
            </a:br>
            <a:r>
              <a:rPr lang="en-US" altLang="zh-CN" sz="2000" dirty="0" smtClean="0">
                <a:solidFill>
                  <a:srgbClr val="0070C0"/>
                </a:solidFill>
              </a:rPr>
              <a:t>The Extensive Margin vs. Heterogeneous Speed of Wealth Accumulation</a:t>
            </a:r>
            <a:endParaRPr lang="de-DE" altLang="zh-CN" sz="2000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94070"/>
              </p:ext>
            </p:extLst>
          </p:nvPr>
        </p:nvGraphicFramePr>
        <p:xfrm>
          <a:off x="2438400" y="1600200"/>
          <a:ext cx="272256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6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2722563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3842" y="1143000"/>
            <a:ext cx="6191758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just">
              <a:lnSpc>
                <a:spcPct val="80000"/>
              </a:lnSpc>
              <a:spcBef>
                <a:spcPct val="50000"/>
              </a:spcBef>
              <a:buFont typeface="Arial" pitchFamily="34" charset="0"/>
              <a:buNone/>
              <a:defRPr>
                <a:latin typeface="+mn-lt"/>
                <a:ea typeface="宋体" pitchFamily="2" charset="-122"/>
              </a:defRPr>
            </a:lvl1pPr>
          </a:lstStyle>
          <a:p>
            <a:pPr algn="l"/>
            <a:r>
              <a:rPr lang="en-US" altLang="zh-CN" b="1" dirty="0" smtClean="0"/>
              <a:t>The Key Variable for Sectoral Upgrading and the IR Re-Reversal</a:t>
            </a:r>
            <a:endParaRPr lang="en-US" altLang="zh-CN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33712" y="1752600"/>
            <a:ext cx="2224088" cy="1531001"/>
            <a:chOff x="3795712" y="1676400"/>
            <a:chExt cx="2224088" cy="1531001"/>
          </a:xfrm>
        </p:grpSpPr>
        <p:sp>
          <p:nvSpPr>
            <p:cNvPr id="12" name="Rounded Rectangle 11"/>
            <p:cNvSpPr/>
            <p:nvPr/>
          </p:nvSpPr>
          <p:spPr>
            <a:xfrm>
              <a:off x="4495800" y="1676400"/>
              <a:ext cx="762000" cy="9063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3795712" y="2671870"/>
              <a:ext cx="222408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indent="0" algn="just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None/>
                <a:defRPr>
                  <a:latin typeface="+mn-lt"/>
                  <a:ea typeface="宋体" pitchFamily="2" charset="-122"/>
                </a:defRPr>
              </a:lvl1pPr>
            </a:lstStyle>
            <a:p>
              <a:pPr algn="ctr"/>
              <a:r>
                <a:rPr lang="en-US" altLang="zh-CN" b="1" dirty="0" smtClean="0">
                  <a:solidFill>
                    <a:srgbClr val="0070C0"/>
                  </a:solidFill>
                </a:rPr>
                <a:t>Exogenous </a:t>
              </a:r>
              <a:br>
                <a:rPr lang="en-US" altLang="zh-CN" b="1" dirty="0" smtClean="0">
                  <a:solidFill>
                    <a:srgbClr val="0070C0"/>
                  </a:solidFill>
                </a:rPr>
              </a:br>
              <a:r>
                <a:rPr lang="en-US" altLang="zh-CN" b="1" dirty="0" smtClean="0">
                  <a:solidFill>
                    <a:srgbClr val="0070C0"/>
                  </a:solidFill>
                </a:rPr>
                <a:t>leverage multiplier</a:t>
              </a:r>
              <a:endParaRPr lang="en-US" altLang="zh-CN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1999" y="1752600"/>
            <a:ext cx="2286954" cy="906381"/>
            <a:chOff x="5333999" y="1676400"/>
            <a:chExt cx="2286954" cy="906381"/>
          </a:xfrm>
        </p:grpSpPr>
        <p:sp>
          <p:nvSpPr>
            <p:cNvPr id="14" name="Rounded Rectangle 13"/>
            <p:cNvSpPr/>
            <p:nvPr/>
          </p:nvSpPr>
          <p:spPr>
            <a:xfrm>
              <a:off x="5333999" y="1676400"/>
              <a:ext cx="588963" cy="9063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1677353" cy="7626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indent="0" algn="just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None/>
                <a:defRPr>
                  <a:latin typeface="+mn-lt"/>
                  <a:ea typeface="宋体" pitchFamily="2" charset="-122"/>
                </a:defRPr>
              </a:lvl1pPr>
            </a:lstStyle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Endogenous Entrepreneurial Wealth Share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8600" y="4306669"/>
            <a:ext cx="1295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 algn="ctr">
              <a:buNone/>
            </a:pPr>
            <a:r>
              <a:rPr lang="en-US" altLang="zh-CN" b="1" dirty="0" smtClean="0">
                <a:solidFill>
                  <a:srgbClr val="7030A0"/>
                </a:solidFill>
                <a:latin typeface="+mn-lt"/>
              </a:rPr>
              <a:t>Static gains from trade</a:t>
            </a:r>
            <a:endParaRPr lang="en-US" altLang="zh-CN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09397" y="3505200"/>
            <a:ext cx="2224407" cy="875872"/>
            <a:chOff x="2271139" y="1595377"/>
            <a:chExt cx="2293256" cy="875872"/>
          </a:xfrm>
        </p:grpSpPr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2667000" y="1595377"/>
              <a:ext cx="189739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 algn="ctr">
                <a:buNone/>
              </a:pP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More entrepreneurs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rot="19695028">
              <a:off x="2271139" y="2166449"/>
              <a:ext cx="444526" cy="3048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82653" y="4095642"/>
            <a:ext cx="2794347" cy="933558"/>
            <a:chOff x="4971703" y="2185819"/>
            <a:chExt cx="2794347" cy="933558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416550" y="2473046"/>
              <a:ext cx="2349500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 algn="ctr">
                <a:buNone/>
              </a:pPr>
              <a:r>
                <a:rPr lang="en-US" altLang="zh-CN" b="1" dirty="0" smtClean="0">
                  <a:solidFill>
                    <a:srgbClr val="7030A0"/>
                  </a:solidFill>
                  <a:latin typeface="+mn-lt"/>
                </a:rPr>
                <a:t>Higher entrepreneurial wealth share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 rot="2543589">
              <a:off x="4971703" y="2185819"/>
              <a:ext cx="514983" cy="3048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77000" y="4419600"/>
            <a:ext cx="2349500" cy="646331"/>
            <a:chOff x="7156450" y="1600200"/>
            <a:chExt cx="2349500" cy="646331"/>
          </a:xfrm>
        </p:grpSpPr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7543800" y="1600200"/>
              <a:ext cx="196215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 algn="ctr">
                <a:buNone/>
              </a:pPr>
              <a:r>
                <a:rPr lang="en-US" altLang="zh-CN" b="1" dirty="0" smtClean="0">
                  <a:solidFill>
                    <a:srgbClr val="0070C0"/>
                  </a:solidFill>
                  <a:latin typeface="+mn-lt"/>
                </a:rPr>
                <a:t>Higher investment share of sector 2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7156450" y="1752600"/>
              <a:ext cx="387350" cy="3048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86200" y="3566754"/>
            <a:ext cx="2819400" cy="541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just">
              <a:lnSpc>
                <a:spcPct val="80000"/>
              </a:lnSpc>
              <a:spcBef>
                <a:spcPct val="50000"/>
              </a:spcBef>
              <a:buFont typeface="Arial" pitchFamily="34" charset="0"/>
              <a:buNone/>
              <a:defRPr>
                <a:latin typeface="+mn-lt"/>
                <a:ea typeface="宋体" pitchFamily="2" charset="-122"/>
              </a:defRPr>
            </a:lvl1pPr>
          </a:lstStyle>
          <a:p>
            <a:pPr algn="ctr"/>
            <a:r>
              <a:rPr lang="en-US" altLang="zh-CN" b="1" dirty="0" smtClean="0"/>
              <a:t>Extensive Margin Channel</a:t>
            </a:r>
            <a:br>
              <a:rPr lang="en-US" altLang="zh-CN" b="1" dirty="0" smtClean="0"/>
            </a:br>
            <a:r>
              <a:rPr lang="en-US" altLang="zh-CN" b="1" dirty="0" smtClean="0"/>
              <a:t>(This paper)</a:t>
            </a:r>
            <a:endParaRPr lang="en-US" altLang="zh-CN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484106" y="4856146"/>
            <a:ext cx="2249695" cy="1172584"/>
            <a:chOff x="2245069" y="1263842"/>
            <a:chExt cx="2319326" cy="1172584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2667000" y="1513096"/>
              <a:ext cx="1897395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 algn="ctr">
                <a:buNone/>
              </a:pP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higher average wealth of </a:t>
              </a:r>
              <a:b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</a:b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entrepreneurial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 rot="2129561">
              <a:off x="2245069" y="1263842"/>
              <a:ext cx="444526" cy="304800"/>
            </a:xfrm>
            <a:prstGeom prst="rightArrow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886200" y="5484269"/>
            <a:ext cx="2819400" cy="541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>
              <a:lnSpc>
                <a:spcPct val="80000"/>
              </a:lnSpc>
              <a:spcBef>
                <a:spcPct val="50000"/>
              </a:spcBef>
              <a:buFont typeface="Arial" pitchFamily="34" charset="0"/>
              <a:buNone/>
              <a:defRPr b="1">
                <a:latin typeface="+mn-lt"/>
                <a:ea typeface="宋体" pitchFamily="2" charset="-122"/>
              </a:defRPr>
            </a:lvl1pPr>
          </a:lstStyle>
          <a:p>
            <a:r>
              <a:rPr lang="en-US" altLang="zh-CN" dirty="0"/>
              <a:t>Intensive Margin Channel</a:t>
            </a:r>
            <a:br>
              <a:rPr lang="en-US" altLang="zh-CN" dirty="0"/>
            </a:br>
            <a:r>
              <a:rPr lang="en-US" altLang="zh-CN" dirty="0"/>
              <a:t>(AC 2009)</a:t>
            </a:r>
          </a:p>
        </p:txBody>
      </p:sp>
      <p:sp>
        <p:nvSpPr>
          <p:cNvPr id="42" name="Right Arrow 41"/>
          <p:cNvSpPr/>
          <p:nvPr/>
        </p:nvSpPr>
        <p:spPr>
          <a:xfrm rot="20026190">
            <a:off x="3658249" y="4918308"/>
            <a:ext cx="514983" cy="304800"/>
          </a:xfrm>
          <a:prstGeom prst="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447800" y="6164554"/>
            <a:ext cx="2819400" cy="541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>
              <a:lnSpc>
                <a:spcPct val="80000"/>
              </a:lnSpc>
              <a:spcBef>
                <a:spcPct val="50000"/>
              </a:spcBef>
              <a:buFont typeface="Arial" pitchFamily="34" charset="0"/>
              <a:buNone/>
              <a:defRPr b="1">
                <a:latin typeface="+mn-lt"/>
                <a:ea typeface="宋体" pitchFamily="2" charset="-122"/>
              </a:defRPr>
            </a:lvl1pPr>
          </a:lstStyle>
          <a:p>
            <a:r>
              <a:rPr lang="en-US" altLang="zh-CN" dirty="0" smtClean="0"/>
              <a:t>(Heterogeneous speed of wealth accumulation)</a:t>
            </a:r>
            <a:endParaRPr lang="en-US" altLang="zh-CN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64350" y="5086048"/>
            <a:ext cx="2051050" cy="1487750"/>
            <a:chOff x="7543800" y="1312779"/>
            <a:chExt cx="2051050" cy="1487750"/>
          </a:xfrm>
        </p:grpSpPr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7543800" y="1600200"/>
              <a:ext cx="2051050" cy="12003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 marL="0" indent="0" algn="ctr">
                <a:buNone/>
              </a:pPr>
              <a:r>
                <a:rPr lang="en-US" altLang="zh-CN" b="1" dirty="0" smtClean="0">
                  <a:latin typeface="+mn-lt"/>
                </a:rPr>
                <a:t>Possibility of North abandoning low-return activities &amp; the IR Re-reversal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5400000">
              <a:off x="8365973" y="1322455"/>
              <a:ext cx="324152" cy="3048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41500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41" grpId="0"/>
      <p:bldP spid="42" grpId="0" animBg="1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3756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>
                <a:latin typeface="+mj-lt"/>
              </a:rPr>
              <a:t>7.  Final Remarks</a:t>
            </a:r>
            <a:endParaRPr lang="de-DE" altLang="zh-CN" sz="20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3400" y="1063198"/>
            <a:ext cx="8077200" cy="39395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algn="just"/>
            <a:r>
              <a:rPr lang="en-US" altLang="zh-CN" sz="2000" dirty="0" smtClean="0">
                <a:latin typeface="+mj-lt"/>
              </a:rPr>
              <a:t>This paper emphasizes the </a:t>
            </a:r>
            <a:r>
              <a:rPr lang="en-US" altLang="zh-CN" sz="2000" b="1" dirty="0" smtClean="0">
                <a:latin typeface="+mj-lt"/>
              </a:rPr>
              <a:t>extensive margin </a:t>
            </a:r>
            <a:r>
              <a:rPr lang="en-US" altLang="zh-CN" sz="2000" dirty="0" smtClean="0">
                <a:latin typeface="+mj-lt"/>
              </a:rPr>
              <a:t>of sectoral investment as a key channel through which deepening trade integration may induce North to abandon the low-return activities and upgrade to the high-return activities along the value chains. </a:t>
            </a:r>
          </a:p>
          <a:p>
            <a:pPr algn="just"/>
            <a:r>
              <a:rPr lang="en-US" altLang="zh-CN" sz="2000" dirty="0" smtClean="0">
                <a:latin typeface="+mj-lt"/>
              </a:rPr>
              <a:t>If this happens, trade integration may </a:t>
            </a:r>
            <a:r>
              <a:rPr lang="en-US" altLang="zh-CN" sz="2000" b="1" dirty="0" smtClean="0">
                <a:latin typeface="+mj-lt"/>
              </a:rPr>
              <a:t>amplify rather than resolve</a:t>
            </a:r>
            <a:r>
              <a:rPr lang="en-US" altLang="zh-CN" sz="2000" dirty="0" smtClean="0">
                <a:latin typeface="+mj-lt"/>
              </a:rPr>
              <a:t> the global imbalances, opposite </a:t>
            </a:r>
            <a:r>
              <a:rPr lang="en-US" altLang="zh-CN" sz="2000" dirty="0">
                <a:latin typeface="+mj-lt"/>
              </a:rPr>
              <a:t>to the </a:t>
            </a:r>
            <a:r>
              <a:rPr lang="en-US" altLang="zh-CN" sz="2000" dirty="0" smtClean="0">
                <a:latin typeface="+mj-lt"/>
              </a:rPr>
              <a:t>predictions </a:t>
            </a:r>
            <a:r>
              <a:rPr lang="en-US" altLang="zh-CN" sz="2000" dirty="0">
                <a:latin typeface="+mj-lt"/>
              </a:rPr>
              <a:t>of AC (2009</a:t>
            </a:r>
            <a:r>
              <a:rPr lang="en-US" altLang="zh-CN" sz="2000" dirty="0" smtClean="0">
                <a:latin typeface="+mj-lt"/>
              </a:rPr>
              <a:t>). </a:t>
            </a:r>
            <a:endParaRPr lang="en-US" altLang="zh-CN" sz="2000" dirty="0">
              <a:latin typeface="+mj-lt"/>
            </a:endParaRPr>
          </a:p>
          <a:p>
            <a:pPr algn="just"/>
            <a:r>
              <a:rPr lang="en-US" altLang="zh-CN" sz="2000" dirty="0" smtClean="0">
                <a:latin typeface="+mj-lt"/>
              </a:rPr>
              <a:t>Various </a:t>
            </a:r>
            <a:r>
              <a:rPr lang="en-US" altLang="zh-CN" sz="2000" dirty="0">
                <a:latin typeface="+mj-lt"/>
              </a:rPr>
              <a:t>factors, e.g., globalization, technology progress, industrial policies, and etc., may contribute to the sectoral upgrading of advanced countries along the value </a:t>
            </a:r>
            <a:r>
              <a:rPr lang="en-US" altLang="zh-CN" sz="2000" dirty="0" smtClean="0">
                <a:latin typeface="+mj-lt"/>
              </a:rPr>
              <a:t>chains. </a:t>
            </a:r>
            <a:endParaRPr lang="en-US" altLang="zh-CN" sz="2000" dirty="0">
              <a:latin typeface="+mj-lt"/>
            </a:endParaRPr>
          </a:p>
          <a:p>
            <a:pPr algn="just"/>
            <a:r>
              <a:rPr lang="en-US" altLang="zh-CN" sz="2000" dirty="0" smtClean="0">
                <a:latin typeface="+mj-lt"/>
              </a:rPr>
              <a:t>One should take into account the underlying shifts of industrial structures when analyzing international financial flows.</a:t>
            </a:r>
          </a:p>
        </p:txBody>
      </p:sp>
    </p:spTree>
    <p:extLst>
      <p:ext uri="{BB962C8B-B14F-4D97-AF65-F5344CB8AC3E}">
        <p14:creationId xmlns:p14="http://schemas.microsoft.com/office/powerpoint/2010/main" val="16106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0" y="2823250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latin typeface="+mn-lt"/>
                <a:ea typeface="宋体" pitchFamily="2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2400" b="1" dirty="0" smtClean="0"/>
              <a:t>The Smile Curves under Autarky</a:t>
            </a:r>
            <a:endParaRPr lang="en-US" altLang="zh-CN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661450"/>
            <a:ext cx="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649872" y="429754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Marginal Revenue of Capital</a:t>
            </a:r>
            <a:endParaRPr lang="en-US" sz="1600" b="1" dirty="0">
              <a:latin typeface="+mn-lt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447800" y="3661450"/>
            <a:ext cx="6629400" cy="1197651"/>
          </a:xfrm>
          <a:custGeom>
            <a:avLst/>
            <a:gdLst>
              <a:gd name="connsiteX0" fmla="*/ 0 w 6035040"/>
              <a:gd name="connsiteY0" fmla="*/ 42203 h 1030058"/>
              <a:gd name="connsiteX1" fmla="*/ 1427871 w 6035040"/>
              <a:gd name="connsiteY1" fmla="*/ 837028 h 1030058"/>
              <a:gd name="connsiteX2" fmla="*/ 3481754 w 6035040"/>
              <a:gd name="connsiteY2" fmla="*/ 1019908 h 1030058"/>
              <a:gd name="connsiteX3" fmla="*/ 5092504 w 6035040"/>
              <a:gd name="connsiteY3" fmla="*/ 626013 h 1030058"/>
              <a:gd name="connsiteX4" fmla="*/ 6035040 w 6035040"/>
              <a:gd name="connsiteY4" fmla="*/ 0 h 10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1030058">
                <a:moveTo>
                  <a:pt x="0" y="42203"/>
                </a:moveTo>
                <a:cubicBezTo>
                  <a:pt x="423789" y="358140"/>
                  <a:pt x="847579" y="674077"/>
                  <a:pt x="1427871" y="837028"/>
                </a:cubicBezTo>
                <a:cubicBezTo>
                  <a:pt x="2008163" y="999979"/>
                  <a:pt x="2870982" y="1055077"/>
                  <a:pt x="3481754" y="1019908"/>
                </a:cubicBezTo>
                <a:cubicBezTo>
                  <a:pt x="4092526" y="984739"/>
                  <a:pt x="4666956" y="795998"/>
                  <a:pt x="5092504" y="626013"/>
                </a:cubicBezTo>
                <a:cubicBezTo>
                  <a:pt x="5518052" y="456028"/>
                  <a:pt x="5877951" y="107852"/>
                  <a:pt x="603504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5000" y="3687762"/>
            <a:ext cx="5680505" cy="1699975"/>
            <a:chOff x="1676400" y="2845712"/>
            <a:chExt cx="5680505" cy="1699975"/>
          </a:xfrm>
        </p:grpSpPr>
        <p:sp>
          <p:nvSpPr>
            <p:cNvPr id="33" name="Freeform 32"/>
            <p:cNvSpPr/>
            <p:nvPr/>
          </p:nvSpPr>
          <p:spPr>
            <a:xfrm>
              <a:off x="1676400" y="2845712"/>
              <a:ext cx="5680505" cy="1340525"/>
            </a:xfrm>
            <a:custGeom>
              <a:avLst/>
              <a:gdLst>
                <a:gd name="connsiteX0" fmla="*/ 0 w 6035040"/>
                <a:gd name="connsiteY0" fmla="*/ 42203 h 1030058"/>
                <a:gd name="connsiteX1" fmla="*/ 1427871 w 6035040"/>
                <a:gd name="connsiteY1" fmla="*/ 837028 h 1030058"/>
                <a:gd name="connsiteX2" fmla="*/ 3481754 w 6035040"/>
                <a:gd name="connsiteY2" fmla="*/ 1019908 h 1030058"/>
                <a:gd name="connsiteX3" fmla="*/ 5092504 w 6035040"/>
                <a:gd name="connsiteY3" fmla="*/ 626013 h 1030058"/>
                <a:gd name="connsiteX4" fmla="*/ 6035040 w 6035040"/>
                <a:gd name="connsiteY4" fmla="*/ 0 h 103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5040" h="1030058">
                  <a:moveTo>
                    <a:pt x="0" y="42203"/>
                  </a:moveTo>
                  <a:cubicBezTo>
                    <a:pt x="423789" y="358140"/>
                    <a:pt x="847579" y="674077"/>
                    <a:pt x="1427871" y="837028"/>
                  </a:cubicBezTo>
                  <a:cubicBezTo>
                    <a:pt x="2008163" y="999979"/>
                    <a:pt x="2870982" y="1055077"/>
                    <a:pt x="3481754" y="1019908"/>
                  </a:cubicBezTo>
                  <a:cubicBezTo>
                    <a:pt x="4092526" y="984739"/>
                    <a:pt x="4666956" y="795998"/>
                    <a:pt x="5092504" y="626013"/>
                  </a:cubicBezTo>
                  <a:cubicBezTo>
                    <a:pt x="5518052" y="456028"/>
                    <a:pt x="5877951" y="107852"/>
                    <a:pt x="603504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62400" y="4114800"/>
              <a:ext cx="1252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latin typeface="+mn-lt"/>
                </a:defRPr>
              </a:lvl1pPr>
            </a:lstStyle>
            <a:p>
              <a:r>
                <a:rPr lang="en-US" sz="2200" dirty="0" smtClean="0"/>
                <a:t>South</a:t>
              </a:r>
              <a:endParaRPr lang="en-US" sz="2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5028287"/>
            <a:ext cx="3886200" cy="461963"/>
            <a:chOff x="685800" y="4186237"/>
            <a:chExt cx="3886200" cy="461963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5800" y="4186237"/>
              <a:ext cx="3886200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212828"/>
                </p:ext>
              </p:extLst>
            </p:nvPr>
          </p:nvGraphicFramePr>
          <p:xfrm>
            <a:off x="787400" y="4186237"/>
            <a:ext cx="33337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501" name="Equation" r:id="rId4" imgW="164880" imgH="228600" progId="Equation.3">
                    <p:embed/>
                  </p:oleObj>
                </mc:Choice>
                <mc:Fallback>
                  <p:oleObj name="Equation" r:id="rId4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400" y="4186237"/>
                          <a:ext cx="333375" cy="4619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9" name="Straight Arrow Connector 18"/>
          <p:cNvCxnSpPr/>
          <p:nvPr/>
        </p:nvCxnSpPr>
        <p:spPr>
          <a:xfrm>
            <a:off x="914400" y="5871250"/>
            <a:ext cx="76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947450"/>
            <a:ext cx="2057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Pre-Fabrication </a:t>
            </a:r>
            <a:r>
              <a:rPr lang="en-US" sz="2200" dirty="0">
                <a:latin typeface="+mn-lt"/>
              </a:rPr>
              <a:t>(Intangibles)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82274" y="5947450"/>
            <a:ext cx="20521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n-lt"/>
              </a:rPr>
              <a:t>Post-Fabrication (Intangibles)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5947450"/>
            <a:ext cx="285342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Fabrication &amp; Assembly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(Tangible Activities)</a:t>
            </a:r>
            <a:endParaRPr lang="en-US" sz="2200" dirty="0">
              <a:latin typeface="+mn-lt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>
                <a:latin typeface="+mn-lt"/>
              </a:rPr>
              <a:t>Preview of Results</a:t>
            </a:r>
            <a:endParaRPr lang="en-US" altLang="zh-CN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819400"/>
            <a:ext cx="4495800" cy="2061250"/>
            <a:chOff x="76200" y="1977350"/>
            <a:chExt cx="4495800" cy="206125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3576637"/>
              <a:ext cx="3886200" cy="461963"/>
              <a:chOff x="685800" y="3576637"/>
              <a:chExt cx="3886200" cy="461963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685800" y="4038600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4933588"/>
                  </p:ext>
                </p:extLst>
              </p:nvPr>
            </p:nvGraphicFramePr>
            <p:xfrm>
              <a:off x="762000" y="3576637"/>
              <a:ext cx="358775" cy="461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502" name="Equation" r:id="rId6" imgW="177480" imgH="228600" progId="Equation.3">
                      <p:embed/>
                    </p:oleObj>
                  </mc:Choice>
                  <mc:Fallback>
                    <p:oleObj name="Equation" r:id="rId6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000" y="3576637"/>
                            <a:ext cx="358775" cy="46196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113048"/>
                </p:ext>
              </p:extLst>
            </p:nvPr>
          </p:nvGraphicFramePr>
          <p:xfrm>
            <a:off x="76200" y="1977350"/>
            <a:ext cx="215465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503" name="Equation" r:id="rId8" imgW="1066680" imgH="241200" progId="Equation.3">
                    <p:embed/>
                  </p:oleObj>
                </mc:Choice>
                <mc:Fallback>
                  <p:oleObj name="Equation" r:id="rId8" imgW="1066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1977350"/>
                          <a:ext cx="2154653" cy="4873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7663374" y="3763963"/>
            <a:ext cx="125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North</a:t>
            </a:r>
            <a:endParaRPr lang="en-US" sz="2200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2974" y="3840163"/>
            <a:ext cx="125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North</a:t>
            </a:r>
            <a:endParaRPr lang="en-US" sz="2200" b="1" dirty="0">
              <a:latin typeface="+mn-lt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39750" y="819150"/>
            <a:ext cx="8528050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algn="just"/>
            <a:r>
              <a:rPr lang="en-US" altLang="zh-CN" dirty="0" smtClean="0">
                <a:latin typeface="+mn-lt"/>
              </a:rPr>
              <a:t>Under autarky, financial frictions depresses the effective credit demand and the investment in the financially constrained, high-return sectors. Being less financially developed, South faces severer cross-sector investment distortion than North. </a:t>
            </a:r>
          </a:p>
          <a:p>
            <a:pPr algn="just"/>
            <a:r>
              <a:rPr lang="en-US" altLang="zh-CN" dirty="0" smtClean="0">
                <a:latin typeface="+mn-lt"/>
              </a:rPr>
              <a:t>The rate of return to financially constrained (unconstrained) sectors is higher (lower) in South than in North. Under </a:t>
            </a:r>
            <a:r>
              <a:rPr lang="en-US" altLang="zh-CN" dirty="0">
                <a:latin typeface="+mn-lt"/>
              </a:rPr>
              <a:t>autarky, the interest rate is low in South than in </a:t>
            </a:r>
            <a:r>
              <a:rPr lang="en-US" altLang="zh-CN" dirty="0" smtClean="0">
                <a:latin typeface="+mn-lt"/>
              </a:rPr>
              <a:t>North. Thus, financial integration leads to “uphill” capital flows from South to North.</a:t>
            </a:r>
          </a:p>
        </p:txBody>
      </p:sp>
    </p:spTree>
    <p:extLst>
      <p:ext uri="{BB962C8B-B14F-4D97-AF65-F5344CB8AC3E}">
        <p14:creationId xmlns:p14="http://schemas.microsoft.com/office/powerpoint/2010/main" val="26130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914400" y="3661450"/>
            <a:ext cx="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649872" y="429754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Marginal Revenue of Capital</a:t>
            </a:r>
            <a:endParaRPr lang="en-US" sz="1600" b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905000" y="3687762"/>
            <a:ext cx="5680505" cy="1340525"/>
          </a:xfrm>
          <a:custGeom>
            <a:avLst/>
            <a:gdLst>
              <a:gd name="connsiteX0" fmla="*/ 0 w 6035040"/>
              <a:gd name="connsiteY0" fmla="*/ 42203 h 1030058"/>
              <a:gd name="connsiteX1" fmla="*/ 1427871 w 6035040"/>
              <a:gd name="connsiteY1" fmla="*/ 837028 h 1030058"/>
              <a:gd name="connsiteX2" fmla="*/ 3481754 w 6035040"/>
              <a:gd name="connsiteY2" fmla="*/ 1019908 h 1030058"/>
              <a:gd name="connsiteX3" fmla="*/ 5092504 w 6035040"/>
              <a:gd name="connsiteY3" fmla="*/ 626013 h 1030058"/>
              <a:gd name="connsiteX4" fmla="*/ 6035040 w 6035040"/>
              <a:gd name="connsiteY4" fmla="*/ 0 h 10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1030058">
                <a:moveTo>
                  <a:pt x="0" y="42203"/>
                </a:moveTo>
                <a:cubicBezTo>
                  <a:pt x="423789" y="358140"/>
                  <a:pt x="847579" y="674077"/>
                  <a:pt x="1427871" y="837028"/>
                </a:cubicBezTo>
                <a:cubicBezTo>
                  <a:pt x="2008163" y="999979"/>
                  <a:pt x="2870982" y="1055077"/>
                  <a:pt x="3481754" y="1019908"/>
                </a:cubicBezTo>
                <a:cubicBezTo>
                  <a:pt x="4092526" y="984739"/>
                  <a:pt x="4666956" y="795998"/>
                  <a:pt x="5092504" y="626013"/>
                </a:cubicBezTo>
                <a:cubicBezTo>
                  <a:pt x="5518052" y="456028"/>
                  <a:pt x="5877951" y="107852"/>
                  <a:pt x="6035040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91000" y="4956850"/>
            <a:ext cx="125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n-lt"/>
              </a:defRPr>
            </a:lvl1pPr>
          </a:lstStyle>
          <a:p>
            <a:r>
              <a:rPr lang="en-US" sz="2200" dirty="0" smtClean="0"/>
              <a:t>South</a:t>
            </a:r>
            <a:endParaRPr lang="en-US" sz="2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4400" y="5028287"/>
            <a:ext cx="3886200" cy="476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14400" y="5409287"/>
            <a:ext cx="3886200" cy="461963"/>
            <a:chOff x="685800" y="4567237"/>
            <a:chExt cx="3886200" cy="46196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85800" y="4572000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077209"/>
                </p:ext>
              </p:extLst>
            </p:nvPr>
          </p:nvGraphicFramePr>
          <p:xfrm>
            <a:off x="762000" y="4567237"/>
            <a:ext cx="35877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56" name="Equation" r:id="rId4" imgW="177480" imgH="228600" progId="Equation.3">
                    <p:embed/>
                  </p:oleObj>
                </mc:Choice>
                <mc:Fallback>
                  <p:oleObj name="Equation" r:id="rId4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567237"/>
                          <a:ext cx="358775" cy="4619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11911"/>
              </p:ext>
            </p:extLst>
          </p:nvPr>
        </p:nvGraphicFramePr>
        <p:xfrm>
          <a:off x="1016000" y="4575850"/>
          <a:ext cx="3333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57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575850"/>
                        <a:ext cx="333375" cy="461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914400" y="5871250"/>
            <a:ext cx="76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400" y="5947450"/>
            <a:ext cx="2057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Pre-Fabrication </a:t>
            </a:r>
            <a:r>
              <a:rPr lang="en-US" sz="2200" dirty="0">
                <a:latin typeface="+mn-lt"/>
              </a:rPr>
              <a:t>(Intangibles)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2274" y="5947450"/>
            <a:ext cx="20521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n-lt"/>
              </a:rPr>
              <a:t>Post-Fabrication (Intangibles)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600" y="5947450"/>
            <a:ext cx="285342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Fabrication &amp; Assembly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(Tangible Activities)</a:t>
            </a:r>
            <a:endParaRPr lang="en-US" sz="2200" dirty="0">
              <a:latin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371600" y="2823250"/>
            <a:ext cx="693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latin typeface="+mn-lt"/>
                <a:ea typeface="宋体" pitchFamily="2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2400" b="1" dirty="0" smtClean="0"/>
              <a:t>The Smile Curves under Free Trade</a:t>
            </a:r>
            <a:endParaRPr lang="en-US" altLang="zh-CN" sz="2000" dirty="0"/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05342"/>
              </p:ext>
            </p:extLst>
          </p:nvPr>
        </p:nvGraphicFramePr>
        <p:xfrm>
          <a:off x="304800" y="2819400"/>
          <a:ext cx="215465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58" name="Equation" r:id="rId8" imgW="1066680" imgH="241200" progId="Equation.3">
                  <p:embed/>
                </p:oleObj>
              </mc:Choice>
              <mc:Fallback>
                <p:oleObj name="Equation" r:id="rId8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2154653" cy="487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>
                <a:latin typeface="+mn-lt"/>
              </a:rPr>
              <a:t>Preview of Results</a:t>
            </a:r>
            <a:endParaRPr lang="en-US" altLang="zh-CN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2974" y="3763963"/>
            <a:ext cx="8262426" cy="1645324"/>
            <a:chOff x="424374" y="3600272"/>
            <a:chExt cx="8262426" cy="1645324"/>
          </a:xfrm>
        </p:grpSpPr>
        <p:sp>
          <p:nvSpPr>
            <p:cNvPr id="36" name="Freeform 35"/>
            <p:cNvSpPr/>
            <p:nvPr/>
          </p:nvSpPr>
          <p:spPr>
            <a:xfrm>
              <a:off x="1295400" y="3645396"/>
              <a:ext cx="6477000" cy="1600200"/>
            </a:xfrm>
            <a:custGeom>
              <a:avLst/>
              <a:gdLst>
                <a:gd name="connsiteX0" fmla="*/ 0 w 6035040"/>
                <a:gd name="connsiteY0" fmla="*/ 42203 h 1030058"/>
                <a:gd name="connsiteX1" fmla="*/ 1427871 w 6035040"/>
                <a:gd name="connsiteY1" fmla="*/ 837028 h 1030058"/>
                <a:gd name="connsiteX2" fmla="*/ 3481754 w 6035040"/>
                <a:gd name="connsiteY2" fmla="*/ 1019908 h 1030058"/>
                <a:gd name="connsiteX3" fmla="*/ 5092504 w 6035040"/>
                <a:gd name="connsiteY3" fmla="*/ 626013 h 1030058"/>
                <a:gd name="connsiteX4" fmla="*/ 6035040 w 6035040"/>
                <a:gd name="connsiteY4" fmla="*/ 0 h 103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5040" h="1030058">
                  <a:moveTo>
                    <a:pt x="0" y="42203"/>
                  </a:moveTo>
                  <a:cubicBezTo>
                    <a:pt x="423789" y="358140"/>
                    <a:pt x="847579" y="674077"/>
                    <a:pt x="1427871" y="837028"/>
                  </a:cubicBezTo>
                  <a:cubicBezTo>
                    <a:pt x="2008163" y="999979"/>
                    <a:pt x="2870982" y="1055077"/>
                    <a:pt x="3481754" y="1019908"/>
                  </a:cubicBezTo>
                  <a:cubicBezTo>
                    <a:pt x="4092526" y="984739"/>
                    <a:pt x="4666956" y="795998"/>
                    <a:pt x="5092504" y="626013"/>
                  </a:cubicBezTo>
                  <a:cubicBezTo>
                    <a:pt x="5518052" y="456028"/>
                    <a:pt x="5877951" y="107852"/>
                    <a:pt x="603504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4774" y="3600272"/>
              <a:ext cx="1252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n-lt"/>
                </a:rPr>
                <a:t>North</a:t>
              </a:r>
              <a:endParaRPr lang="en-US" sz="2200" b="1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4374" y="3676472"/>
              <a:ext cx="1252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n-lt"/>
                </a:rPr>
                <a:t>North</a:t>
              </a:r>
              <a:endParaRPr lang="en-US" sz="2200" b="1" dirty="0">
                <a:latin typeface="+mn-lt"/>
              </a:endParaRP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39750" y="819150"/>
            <a:ext cx="8223250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algn="just"/>
            <a:r>
              <a:rPr lang="en-US" altLang="zh-CN" dirty="0" smtClean="0">
                <a:latin typeface="+mn-lt"/>
              </a:rPr>
              <a:t>In the static model of AC 2009, the sectoral </a:t>
            </a:r>
            <a:r>
              <a:rPr lang="en-US" altLang="zh-CN" b="1" dirty="0" smtClean="0">
                <a:latin typeface="+mn-lt"/>
              </a:rPr>
              <a:t>labor</a:t>
            </a:r>
            <a:r>
              <a:rPr lang="en-US" altLang="zh-CN" dirty="0" smtClean="0">
                <a:latin typeface="+mn-lt"/>
              </a:rPr>
              <a:t> input is </a:t>
            </a:r>
            <a:r>
              <a:rPr lang="en-US" altLang="zh-CN" b="1" dirty="0" smtClean="0">
                <a:solidFill>
                  <a:srgbClr val="7030A0"/>
                </a:solidFill>
                <a:latin typeface="+mn-lt"/>
              </a:rPr>
              <a:t>endogenous</a:t>
            </a:r>
            <a:r>
              <a:rPr lang="en-US" altLang="zh-CN" dirty="0" smtClean="0">
                <a:latin typeface="+mn-lt"/>
              </a:rPr>
              <a:t>, while the sectoral investment input is </a:t>
            </a:r>
            <a:r>
              <a:rPr lang="en-US" altLang="zh-CN" b="1" dirty="0" smtClean="0">
                <a:solidFill>
                  <a:srgbClr val="7030A0"/>
                </a:solidFill>
                <a:latin typeface="+mn-lt"/>
              </a:rPr>
              <a:t>constant</a:t>
            </a:r>
            <a:r>
              <a:rPr lang="en-US" altLang="zh-CN" dirty="0" smtClean="0">
                <a:latin typeface="+mn-lt"/>
              </a:rPr>
              <a:t>, due to the </a:t>
            </a:r>
            <a:r>
              <a:rPr lang="en-US" altLang="zh-CN" b="1" dirty="0" smtClean="0">
                <a:latin typeface="+mn-lt"/>
              </a:rPr>
              <a:t>fixed mass of investors</a:t>
            </a:r>
            <a:r>
              <a:rPr lang="en-US" altLang="zh-CN" dirty="0" smtClean="0">
                <a:latin typeface="+mn-lt"/>
              </a:rPr>
              <a:t> in each sector and the </a:t>
            </a:r>
            <a:r>
              <a:rPr lang="en-US" altLang="zh-CN" b="1" dirty="0" smtClean="0">
                <a:latin typeface="+mn-lt"/>
              </a:rPr>
              <a:t>constant leverage ratio</a:t>
            </a:r>
            <a:r>
              <a:rPr lang="en-US" altLang="zh-CN" dirty="0" smtClean="0">
                <a:latin typeface="+mn-lt"/>
              </a:rPr>
              <a:t>.</a:t>
            </a:r>
          </a:p>
          <a:p>
            <a:pPr algn="just"/>
            <a:r>
              <a:rPr lang="en-US" altLang="zh-CN" dirty="0" smtClean="0">
                <a:latin typeface="+mn-lt"/>
              </a:rPr>
              <a:t>In North, trade only shifts labor towards financially constrained, high-return sector and K/L rises in the unconstrained, low-return sector. Thus, the MRK in the </a:t>
            </a:r>
            <a:r>
              <a:rPr lang="en-US" altLang="zh-CN" dirty="0">
                <a:latin typeface="+mn-lt"/>
              </a:rPr>
              <a:t>unconstrained, low-return </a:t>
            </a:r>
            <a:r>
              <a:rPr lang="en-US" altLang="zh-CN" dirty="0" smtClean="0">
                <a:latin typeface="+mn-lt"/>
              </a:rPr>
              <a:t>sector falls and so does the interest rate.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3213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+mn-lt"/>
              </a:rPr>
              <a:t>The Interest Rate Reversal – AC (2009)</a:t>
            </a:r>
            <a:br>
              <a:rPr lang="en-US" altLang="zh-CN" b="1" dirty="0">
                <a:solidFill>
                  <a:srgbClr val="0070C0"/>
                </a:solidFill>
                <a:latin typeface="+mn-lt"/>
              </a:rPr>
            </a:br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The “Falling Jaw”</a:t>
            </a:r>
            <a:endParaRPr lang="en-US" altLang="zh-CN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8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914400" y="3661450"/>
            <a:ext cx="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649872" y="429754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Marginal Revenue of Capital</a:t>
            </a:r>
            <a:endParaRPr lang="en-US" sz="1600" b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905000" y="3687762"/>
            <a:ext cx="5680505" cy="1340525"/>
          </a:xfrm>
          <a:custGeom>
            <a:avLst/>
            <a:gdLst>
              <a:gd name="connsiteX0" fmla="*/ 0 w 6035040"/>
              <a:gd name="connsiteY0" fmla="*/ 42203 h 1030058"/>
              <a:gd name="connsiteX1" fmla="*/ 1427871 w 6035040"/>
              <a:gd name="connsiteY1" fmla="*/ 837028 h 1030058"/>
              <a:gd name="connsiteX2" fmla="*/ 3481754 w 6035040"/>
              <a:gd name="connsiteY2" fmla="*/ 1019908 h 1030058"/>
              <a:gd name="connsiteX3" fmla="*/ 5092504 w 6035040"/>
              <a:gd name="connsiteY3" fmla="*/ 626013 h 1030058"/>
              <a:gd name="connsiteX4" fmla="*/ 6035040 w 6035040"/>
              <a:gd name="connsiteY4" fmla="*/ 0 h 10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1030058">
                <a:moveTo>
                  <a:pt x="0" y="42203"/>
                </a:moveTo>
                <a:cubicBezTo>
                  <a:pt x="423789" y="358140"/>
                  <a:pt x="847579" y="674077"/>
                  <a:pt x="1427871" y="837028"/>
                </a:cubicBezTo>
                <a:cubicBezTo>
                  <a:pt x="2008163" y="999979"/>
                  <a:pt x="2870982" y="1055077"/>
                  <a:pt x="3481754" y="1019908"/>
                </a:cubicBezTo>
                <a:cubicBezTo>
                  <a:pt x="4092526" y="984739"/>
                  <a:pt x="4666956" y="795998"/>
                  <a:pt x="5092504" y="626013"/>
                </a:cubicBezTo>
                <a:cubicBezTo>
                  <a:pt x="5518052" y="456028"/>
                  <a:pt x="5877951" y="107852"/>
                  <a:pt x="6035040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91000" y="4956850"/>
            <a:ext cx="125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n-lt"/>
              </a:defRPr>
            </a:lvl1pPr>
          </a:lstStyle>
          <a:p>
            <a:r>
              <a:rPr lang="en-US" sz="2200" dirty="0" smtClean="0"/>
              <a:t>South</a:t>
            </a:r>
            <a:endParaRPr lang="en-US" sz="2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4400" y="5028287"/>
            <a:ext cx="3886200" cy="476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14400" y="4118650"/>
            <a:ext cx="6131396" cy="461963"/>
            <a:chOff x="685800" y="3276600"/>
            <a:chExt cx="6131396" cy="46196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85800" y="3732044"/>
              <a:ext cx="6131396" cy="175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5953724"/>
                </p:ext>
              </p:extLst>
            </p:nvPr>
          </p:nvGraphicFramePr>
          <p:xfrm>
            <a:off x="762000" y="3276600"/>
            <a:ext cx="35877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80" name="Equation" r:id="rId4" imgW="177480" imgH="228600" progId="Equation.3">
                    <p:embed/>
                  </p:oleObj>
                </mc:Choice>
                <mc:Fallback>
                  <p:oleObj name="Equation" r:id="rId4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276600"/>
                          <a:ext cx="358775" cy="4619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63972"/>
              </p:ext>
            </p:extLst>
          </p:nvPr>
        </p:nvGraphicFramePr>
        <p:xfrm>
          <a:off x="1016000" y="4575850"/>
          <a:ext cx="3333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81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575850"/>
                        <a:ext cx="333375" cy="461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914400" y="5871250"/>
            <a:ext cx="76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371600" y="2823250"/>
            <a:ext cx="693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latin typeface="+mn-lt"/>
                <a:ea typeface="宋体" pitchFamily="2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2400" b="1" dirty="0" smtClean="0"/>
              <a:t>The Smile Curves under Free Trade </a:t>
            </a:r>
            <a:endParaRPr lang="en-US" altLang="zh-C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5947450"/>
            <a:ext cx="2057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Pre-Fabrication </a:t>
            </a:r>
            <a:r>
              <a:rPr lang="en-US" sz="2200" dirty="0">
                <a:latin typeface="+mn-lt"/>
              </a:rPr>
              <a:t>(Intangibles)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2274" y="5947450"/>
            <a:ext cx="20521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n-lt"/>
              </a:rPr>
              <a:t>Post-Fabrication (Intangibles)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5947450"/>
            <a:ext cx="285342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Fabrication &amp; Assembly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(Tangible Activities)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728834"/>
              </p:ext>
            </p:extLst>
          </p:nvPr>
        </p:nvGraphicFramePr>
        <p:xfrm>
          <a:off x="304800" y="2819400"/>
          <a:ext cx="215465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82" name="Equation" r:id="rId8" imgW="1066680" imgH="241200" progId="Equation.3">
                  <p:embed/>
                </p:oleObj>
              </mc:Choice>
              <mc:Fallback>
                <p:oleObj name="Equation" r:id="rId8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2154653" cy="487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>
                <a:latin typeface="+mn-lt"/>
              </a:rPr>
              <a:t>Preview of Results</a:t>
            </a:r>
            <a:endParaRPr lang="en-US" altLang="zh-CN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2974" y="3763962"/>
            <a:ext cx="8262426" cy="811888"/>
            <a:chOff x="424374" y="2921912"/>
            <a:chExt cx="8262426" cy="811888"/>
          </a:xfrm>
        </p:grpSpPr>
        <p:sp>
          <p:nvSpPr>
            <p:cNvPr id="26" name="Freeform 25"/>
            <p:cNvSpPr/>
            <p:nvPr/>
          </p:nvSpPr>
          <p:spPr>
            <a:xfrm>
              <a:off x="1371600" y="2993350"/>
              <a:ext cx="838200" cy="740450"/>
            </a:xfrm>
            <a:custGeom>
              <a:avLst/>
              <a:gdLst>
                <a:gd name="connsiteX0" fmla="*/ 0 w 917838"/>
                <a:gd name="connsiteY0" fmla="*/ 0 h 838773"/>
                <a:gd name="connsiteX1" fmla="*/ 199381 w 917838"/>
                <a:gd name="connsiteY1" fmla="*/ 213131 h 838773"/>
                <a:gd name="connsiteX2" fmla="*/ 343760 w 917838"/>
                <a:gd name="connsiteY2" fmla="*/ 343760 h 838773"/>
                <a:gd name="connsiteX3" fmla="*/ 563766 w 917838"/>
                <a:gd name="connsiteY3" fmla="*/ 550015 h 838773"/>
                <a:gd name="connsiteX4" fmla="*/ 797522 w 917838"/>
                <a:gd name="connsiteY4" fmla="*/ 742521 h 838773"/>
                <a:gd name="connsiteX5" fmla="*/ 917838 w 917838"/>
                <a:gd name="connsiteY5" fmla="*/ 838773 h 8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838" h="838773">
                  <a:moveTo>
                    <a:pt x="0" y="0"/>
                  </a:moveTo>
                  <a:cubicBezTo>
                    <a:pt x="71044" y="77919"/>
                    <a:pt x="142088" y="155838"/>
                    <a:pt x="199381" y="213131"/>
                  </a:cubicBezTo>
                  <a:cubicBezTo>
                    <a:pt x="256674" y="270424"/>
                    <a:pt x="283029" y="287613"/>
                    <a:pt x="343760" y="343760"/>
                  </a:cubicBezTo>
                  <a:cubicBezTo>
                    <a:pt x="404491" y="399907"/>
                    <a:pt x="488139" y="483555"/>
                    <a:pt x="563766" y="550015"/>
                  </a:cubicBezTo>
                  <a:cubicBezTo>
                    <a:pt x="639393" y="616475"/>
                    <a:pt x="738510" y="694395"/>
                    <a:pt x="797522" y="742521"/>
                  </a:cubicBezTo>
                  <a:cubicBezTo>
                    <a:pt x="856534" y="790647"/>
                    <a:pt x="887186" y="814710"/>
                    <a:pt x="917838" y="83877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57999" y="2921912"/>
              <a:ext cx="803705" cy="811887"/>
            </a:xfrm>
            <a:custGeom>
              <a:avLst/>
              <a:gdLst>
                <a:gd name="connsiteX0" fmla="*/ 949554 w 949554"/>
                <a:gd name="connsiteY0" fmla="*/ 0 h 881852"/>
                <a:gd name="connsiteX1" fmla="*/ 760486 w 949554"/>
                <a:gd name="connsiteY1" fmla="*/ 202818 h 881852"/>
                <a:gd name="connsiteX2" fmla="*/ 585169 w 949554"/>
                <a:gd name="connsiteY2" fmla="*/ 398761 h 881852"/>
                <a:gd name="connsiteX3" fmla="*/ 399539 w 949554"/>
                <a:gd name="connsiteY3" fmla="*/ 574078 h 881852"/>
                <a:gd name="connsiteX4" fmla="*/ 262035 w 949554"/>
                <a:gd name="connsiteY4" fmla="*/ 697831 h 881852"/>
                <a:gd name="connsiteX5" fmla="*/ 35154 w 949554"/>
                <a:gd name="connsiteY5" fmla="*/ 859398 h 881852"/>
                <a:gd name="connsiteX6" fmla="*/ 4216 w 949554"/>
                <a:gd name="connsiteY6" fmla="*/ 876586 h 88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554" h="881852">
                  <a:moveTo>
                    <a:pt x="949554" y="0"/>
                  </a:moveTo>
                  <a:cubicBezTo>
                    <a:pt x="885385" y="68179"/>
                    <a:pt x="821217" y="136358"/>
                    <a:pt x="760486" y="202818"/>
                  </a:cubicBezTo>
                  <a:cubicBezTo>
                    <a:pt x="699755" y="269278"/>
                    <a:pt x="645327" y="336884"/>
                    <a:pt x="585169" y="398761"/>
                  </a:cubicBezTo>
                  <a:cubicBezTo>
                    <a:pt x="525011" y="460638"/>
                    <a:pt x="453395" y="524233"/>
                    <a:pt x="399539" y="574078"/>
                  </a:cubicBezTo>
                  <a:cubicBezTo>
                    <a:pt x="345683" y="623923"/>
                    <a:pt x="322766" y="650278"/>
                    <a:pt x="262035" y="697831"/>
                  </a:cubicBezTo>
                  <a:cubicBezTo>
                    <a:pt x="201304" y="745384"/>
                    <a:pt x="78124" y="829606"/>
                    <a:pt x="35154" y="859398"/>
                  </a:cubicBezTo>
                  <a:cubicBezTo>
                    <a:pt x="-7816" y="889191"/>
                    <a:pt x="-1800" y="882888"/>
                    <a:pt x="4216" y="87658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4774" y="2921913"/>
              <a:ext cx="1252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n-lt"/>
                </a:rPr>
                <a:t>North</a:t>
              </a:r>
              <a:endParaRPr lang="en-US" sz="2200" b="1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4374" y="2998113"/>
              <a:ext cx="1252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n-lt"/>
                </a:rPr>
                <a:t>North</a:t>
              </a:r>
              <a:endParaRPr lang="en-US" sz="2200" b="1" dirty="0">
                <a:latin typeface="+mn-lt"/>
              </a:endParaRPr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39750" y="819150"/>
            <a:ext cx="807085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algn="just"/>
            <a:r>
              <a:rPr lang="en-US" altLang="zh-CN" dirty="0" smtClean="0">
                <a:latin typeface="+mn-lt"/>
              </a:rPr>
              <a:t>In my model, </a:t>
            </a:r>
            <a:r>
              <a:rPr lang="en-US" altLang="zh-CN" dirty="0">
                <a:latin typeface="+mn-lt"/>
              </a:rPr>
              <a:t>the sectoral inputs of </a:t>
            </a:r>
            <a:r>
              <a:rPr lang="en-US" altLang="zh-CN" b="1" dirty="0">
                <a:latin typeface="+mn-lt"/>
              </a:rPr>
              <a:t>both labor and </a:t>
            </a:r>
            <a:r>
              <a:rPr lang="en-US" altLang="zh-CN" b="1" dirty="0" smtClean="0">
                <a:latin typeface="+mn-lt"/>
              </a:rPr>
              <a:t>investment </a:t>
            </a:r>
            <a:r>
              <a:rPr lang="en-US" altLang="zh-CN" dirty="0">
                <a:latin typeface="+mn-lt"/>
              </a:rPr>
              <a:t>are </a:t>
            </a:r>
            <a:r>
              <a:rPr lang="en-US" altLang="zh-CN" b="1" dirty="0" smtClean="0">
                <a:solidFill>
                  <a:srgbClr val="7030A0"/>
                </a:solidFill>
                <a:latin typeface="+mn-lt"/>
              </a:rPr>
              <a:t>endogenous</a:t>
            </a:r>
            <a:r>
              <a:rPr lang="en-US" altLang="zh-CN" b="1" dirty="0" smtClean="0">
                <a:latin typeface="+mn-lt"/>
              </a:rPr>
              <a:t>. </a:t>
            </a:r>
          </a:p>
          <a:p>
            <a:pPr algn="just"/>
            <a:r>
              <a:rPr lang="en-US" altLang="zh-CN" dirty="0" smtClean="0">
                <a:latin typeface="+mn-lt"/>
              </a:rPr>
              <a:t>If trade induces North to </a:t>
            </a:r>
            <a:r>
              <a:rPr lang="en-US" altLang="zh-CN" b="1" dirty="0" smtClean="0">
                <a:latin typeface="+mn-lt"/>
              </a:rPr>
              <a:t>abandon </a:t>
            </a:r>
            <a:r>
              <a:rPr lang="en-US" altLang="zh-CN" dirty="0">
                <a:latin typeface="+mn-lt"/>
              </a:rPr>
              <a:t>the </a:t>
            </a:r>
            <a:r>
              <a:rPr lang="en-US" altLang="zh-CN" dirty="0" smtClean="0">
                <a:latin typeface="+mn-lt"/>
              </a:rPr>
              <a:t>low-return sectors, the interest rate is determined by the MRK in the high-return sectors. </a:t>
            </a:r>
          </a:p>
          <a:p>
            <a:pPr algn="just"/>
            <a:r>
              <a:rPr lang="en-US" altLang="zh-CN" dirty="0" smtClean="0">
                <a:latin typeface="+mn-lt"/>
              </a:rPr>
              <a:t>In this case, trade may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widen rather than reverse </a:t>
            </a:r>
            <a:r>
              <a:rPr lang="en-US" altLang="zh-CN" dirty="0" smtClean="0">
                <a:latin typeface="+mn-lt"/>
              </a:rPr>
              <a:t>the initial interest rate differential, which amplifies the global </a:t>
            </a:r>
            <a:r>
              <a:rPr lang="en-US" altLang="zh-CN" smtClean="0">
                <a:latin typeface="+mn-lt"/>
              </a:rPr>
              <a:t>imbalances. </a:t>
            </a:r>
            <a:endParaRPr lang="en-US" altLang="zh-CN" dirty="0" smtClean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4600" y="3213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+mn-lt"/>
              </a:rPr>
              <a:t>The Interest Rate </a:t>
            </a:r>
            <a:r>
              <a:rPr lang="en-US" altLang="zh-CN" b="1" dirty="0" smtClean="0">
                <a:solidFill>
                  <a:srgbClr val="7030A0"/>
                </a:solidFill>
                <a:latin typeface="+mn-lt"/>
              </a:rPr>
              <a:t>Re-Reversal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zh-CN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The “Missing Jaw”</a:t>
            </a:r>
            <a:endParaRPr lang="en-US" altLang="zh-CN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8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544512" y="838200"/>
            <a:ext cx="8447088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r>
              <a:rPr lang="en-US" altLang="zh-CN" b="1" dirty="0" smtClean="0">
                <a:latin typeface="+mn-lt"/>
              </a:rPr>
              <a:t>Cross-Country Differences in Financial Development and the Global Imbalances</a:t>
            </a:r>
          </a:p>
          <a:p>
            <a:pPr marL="361950" indent="0">
              <a:buNone/>
            </a:pPr>
            <a:r>
              <a:rPr lang="en-US" altLang="zh-CN" dirty="0" smtClean="0">
                <a:latin typeface="+mn-lt"/>
              </a:rPr>
              <a:t>Caballero, </a:t>
            </a:r>
            <a:r>
              <a:rPr lang="en-US" altLang="zh-CN" dirty="0" err="1" smtClean="0">
                <a:latin typeface="+mn-lt"/>
              </a:rPr>
              <a:t>Fahri</a:t>
            </a:r>
            <a:r>
              <a:rPr lang="en-US" altLang="zh-CN" dirty="0" smtClean="0">
                <a:latin typeface="+mn-lt"/>
              </a:rPr>
              <a:t>, and </a:t>
            </a:r>
            <a:r>
              <a:rPr lang="en-US" altLang="zh-CN" dirty="0" err="1" smtClean="0">
                <a:latin typeface="+mn-lt"/>
              </a:rPr>
              <a:t>Gourinchas</a:t>
            </a:r>
            <a:r>
              <a:rPr lang="en-US" altLang="zh-CN" dirty="0" smtClean="0">
                <a:latin typeface="+mn-lt"/>
              </a:rPr>
              <a:t> (2008), Mendoza, </a:t>
            </a:r>
            <a:r>
              <a:rPr lang="en-US" altLang="zh-CN" dirty="0" err="1" smtClean="0">
                <a:latin typeface="+mn-lt"/>
              </a:rPr>
              <a:t>Quadrini</a:t>
            </a:r>
            <a:r>
              <a:rPr lang="en-US" altLang="zh-CN" dirty="0" smtClean="0">
                <a:latin typeface="+mn-lt"/>
              </a:rPr>
              <a:t>, and Rios-</a:t>
            </a:r>
            <a:r>
              <a:rPr lang="en-US" altLang="zh-CN" dirty="0" err="1" smtClean="0">
                <a:latin typeface="+mn-lt"/>
              </a:rPr>
              <a:t>Rull</a:t>
            </a:r>
            <a:r>
              <a:rPr lang="en-US" altLang="zh-CN" dirty="0" smtClean="0">
                <a:latin typeface="+mn-lt"/>
              </a:rPr>
              <a:t> (2009), </a:t>
            </a:r>
            <a:r>
              <a:rPr lang="en-US" altLang="zh-CN" dirty="0" err="1" smtClean="0">
                <a:latin typeface="+mn-lt"/>
              </a:rPr>
              <a:t>Gourinchas</a:t>
            </a:r>
            <a:r>
              <a:rPr lang="en-US" altLang="zh-CN" dirty="0" smtClean="0">
                <a:latin typeface="+mn-lt"/>
              </a:rPr>
              <a:t> and Rey (2014), </a:t>
            </a:r>
            <a:r>
              <a:rPr lang="en-US" altLang="zh-CN" dirty="0" err="1" smtClean="0">
                <a:latin typeface="+mn-lt"/>
              </a:rPr>
              <a:t>Ju</a:t>
            </a:r>
            <a:r>
              <a:rPr lang="en-US" altLang="zh-CN" dirty="0" smtClean="0">
                <a:latin typeface="+mn-lt"/>
              </a:rPr>
              <a:t> and Wei (2010), von Hagen and Zhang (2014)</a:t>
            </a:r>
            <a:endParaRPr lang="en-US" altLang="zh-CN" b="1" dirty="0" smtClean="0">
              <a:latin typeface="+mn-lt"/>
            </a:endParaRPr>
          </a:p>
          <a:p>
            <a:endParaRPr lang="en-US" altLang="zh-CN" sz="800" b="1" dirty="0">
              <a:latin typeface="+mn-lt"/>
            </a:endParaRPr>
          </a:p>
          <a:p>
            <a:r>
              <a:rPr lang="en-US" altLang="zh-CN" b="1" dirty="0" smtClean="0">
                <a:latin typeface="+mn-lt"/>
              </a:rPr>
              <a:t>Financial Frictions and Trade Flows</a:t>
            </a:r>
          </a:p>
          <a:p>
            <a:pPr marL="361950" indent="0">
              <a:buNone/>
            </a:pPr>
            <a:r>
              <a:rPr lang="en-US" altLang="zh-CN" dirty="0" smtClean="0">
                <a:latin typeface="+mn-lt"/>
              </a:rPr>
              <a:t>Do </a:t>
            </a:r>
            <a:r>
              <a:rPr lang="en-US" altLang="zh-CN" dirty="0">
                <a:latin typeface="+mn-lt"/>
              </a:rPr>
              <a:t>and </a:t>
            </a:r>
            <a:r>
              <a:rPr lang="en-US" altLang="zh-CN" dirty="0" err="1">
                <a:latin typeface="+mn-lt"/>
              </a:rPr>
              <a:t>Levchenko</a:t>
            </a:r>
            <a:r>
              <a:rPr lang="en-US" altLang="zh-CN" dirty="0">
                <a:latin typeface="+mn-lt"/>
              </a:rPr>
              <a:t> (2007), </a:t>
            </a:r>
            <a:r>
              <a:rPr lang="en-US" altLang="zh-CN" dirty="0" err="1">
                <a:latin typeface="+mn-lt"/>
              </a:rPr>
              <a:t>Levchenko</a:t>
            </a:r>
            <a:r>
              <a:rPr lang="en-US" altLang="zh-CN" dirty="0">
                <a:latin typeface="+mn-lt"/>
              </a:rPr>
              <a:t> et.al. (2010), </a:t>
            </a:r>
            <a:r>
              <a:rPr lang="en-US" altLang="zh-CN" dirty="0" err="1" smtClean="0">
                <a:latin typeface="+mn-lt"/>
              </a:rPr>
              <a:t>Ahn</a:t>
            </a:r>
            <a:r>
              <a:rPr lang="en-US" altLang="zh-CN" dirty="0">
                <a:latin typeface="+mn-lt"/>
              </a:rPr>
              <a:t>, </a:t>
            </a:r>
            <a:r>
              <a:rPr lang="en-US" altLang="zh-CN" dirty="0" err="1">
                <a:latin typeface="+mn-lt"/>
              </a:rPr>
              <a:t>Amiti</a:t>
            </a:r>
            <a:r>
              <a:rPr lang="en-US" altLang="zh-CN" dirty="0">
                <a:latin typeface="+mn-lt"/>
              </a:rPr>
              <a:t> and Weinstein (2011</a:t>
            </a:r>
            <a:r>
              <a:rPr lang="en-US" altLang="zh-CN" dirty="0" smtClean="0">
                <a:latin typeface="+mn-lt"/>
              </a:rPr>
              <a:t>), </a:t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err="1" smtClean="0">
                <a:latin typeface="+mn-lt"/>
              </a:rPr>
              <a:t>Chor</a:t>
            </a:r>
            <a:r>
              <a:rPr lang="en-US" altLang="zh-CN" dirty="0" smtClean="0">
                <a:latin typeface="+mn-lt"/>
              </a:rPr>
              <a:t> and </a:t>
            </a:r>
            <a:r>
              <a:rPr lang="en-US" altLang="zh-CN" dirty="0" err="1" smtClean="0">
                <a:latin typeface="+mn-lt"/>
              </a:rPr>
              <a:t>Manova</a:t>
            </a:r>
            <a:r>
              <a:rPr lang="en-US" altLang="zh-CN" dirty="0" smtClean="0">
                <a:latin typeface="+mn-lt"/>
              </a:rPr>
              <a:t> (2012), </a:t>
            </a:r>
            <a:r>
              <a:rPr lang="en-US" altLang="zh-CN" dirty="0" err="1" smtClean="0">
                <a:latin typeface="+mn-lt"/>
              </a:rPr>
              <a:t>Manova</a:t>
            </a:r>
            <a:r>
              <a:rPr lang="en-US" altLang="zh-CN" dirty="0" smtClean="0">
                <a:latin typeface="+mn-lt"/>
              </a:rPr>
              <a:t> (2008, 2013)</a:t>
            </a:r>
          </a:p>
          <a:p>
            <a:pPr marL="354013" indent="-354013">
              <a:buNone/>
            </a:pPr>
            <a:r>
              <a:rPr lang="en-US" altLang="zh-CN" dirty="0">
                <a:latin typeface="+mn-lt"/>
              </a:rPr>
              <a:t>	</a:t>
            </a:r>
            <a:r>
              <a:rPr lang="en-US" altLang="zh-CN" dirty="0" err="1">
                <a:latin typeface="+mn-lt"/>
              </a:rPr>
              <a:t>Kletzer</a:t>
            </a:r>
            <a:r>
              <a:rPr lang="en-US" altLang="zh-CN" dirty="0">
                <a:latin typeface="+mn-lt"/>
              </a:rPr>
              <a:t> and </a:t>
            </a:r>
            <a:r>
              <a:rPr lang="en-US" altLang="zh-CN" dirty="0" err="1">
                <a:latin typeface="+mn-lt"/>
              </a:rPr>
              <a:t>Bardhan</a:t>
            </a:r>
            <a:r>
              <a:rPr lang="en-US" altLang="zh-CN" dirty="0">
                <a:latin typeface="+mn-lt"/>
              </a:rPr>
              <a:t> (1987), Beck (2002), </a:t>
            </a:r>
            <a:r>
              <a:rPr lang="en-US" altLang="zh-CN" dirty="0" err="1">
                <a:latin typeface="+mn-lt"/>
              </a:rPr>
              <a:t>Antras</a:t>
            </a:r>
            <a:r>
              <a:rPr lang="en-US" altLang="zh-CN" dirty="0">
                <a:latin typeface="+mn-lt"/>
              </a:rPr>
              <a:t> and Caballero (</a:t>
            </a:r>
            <a:r>
              <a:rPr lang="en-US" altLang="zh-CN" dirty="0" smtClean="0">
                <a:latin typeface="+mn-lt"/>
              </a:rPr>
              <a:t>2009, 2010), </a:t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err="1" smtClean="0">
                <a:latin typeface="+mn-lt"/>
              </a:rPr>
              <a:t>Ju</a:t>
            </a:r>
            <a:r>
              <a:rPr lang="en-US" altLang="zh-CN" dirty="0" smtClean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and Wei </a:t>
            </a:r>
            <a:r>
              <a:rPr lang="en-US" altLang="zh-CN" dirty="0" smtClean="0">
                <a:latin typeface="+mn-lt"/>
              </a:rPr>
              <a:t>(2011), </a:t>
            </a:r>
            <a:r>
              <a:rPr lang="en-US" altLang="zh-CN" dirty="0">
                <a:latin typeface="+mn-lt"/>
              </a:rPr>
              <a:t>Matsuyama </a:t>
            </a:r>
            <a:r>
              <a:rPr lang="en-US" altLang="zh-CN" dirty="0" smtClean="0">
                <a:latin typeface="+mn-lt"/>
              </a:rPr>
              <a:t>(2005</a:t>
            </a:r>
            <a:r>
              <a:rPr lang="en-US" altLang="zh-CN" dirty="0">
                <a:latin typeface="+mn-lt"/>
              </a:rPr>
              <a:t>), </a:t>
            </a:r>
            <a:r>
              <a:rPr lang="en-US" altLang="zh-CN" dirty="0" smtClean="0">
                <a:latin typeface="+mn-lt"/>
              </a:rPr>
              <a:t>Wynne (2005), </a:t>
            </a:r>
            <a:r>
              <a:rPr lang="en-US" altLang="zh-CN" dirty="0" err="1">
                <a:latin typeface="+mn-lt"/>
              </a:rPr>
              <a:t>Chesnokova</a:t>
            </a:r>
            <a:r>
              <a:rPr lang="en-US" altLang="zh-CN" dirty="0">
                <a:latin typeface="+mn-lt"/>
              </a:rPr>
              <a:t> (2007), </a:t>
            </a:r>
            <a:r>
              <a:rPr lang="en-US" altLang="zh-CN" dirty="0" err="1">
                <a:latin typeface="+mn-lt"/>
              </a:rPr>
              <a:t>Jin</a:t>
            </a:r>
            <a:r>
              <a:rPr lang="en-US" altLang="zh-CN" dirty="0">
                <a:latin typeface="+mn-lt"/>
              </a:rPr>
              <a:t> (2012)</a:t>
            </a:r>
            <a:endParaRPr lang="en-US" altLang="zh-CN" dirty="0" smtClean="0">
              <a:latin typeface="+mn-lt"/>
            </a:endParaRPr>
          </a:p>
          <a:p>
            <a:endParaRPr lang="en-US" altLang="zh-CN" sz="800" b="1" dirty="0" smtClean="0">
              <a:latin typeface="+mn-lt"/>
            </a:endParaRPr>
          </a:p>
          <a:p>
            <a:r>
              <a:rPr lang="en-US" altLang="zh-CN" b="1" dirty="0" smtClean="0">
                <a:latin typeface="+mn-lt"/>
              </a:rPr>
              <a:t>Non-Convexity of Individual Investment at </a:t>
            </a:r>
            <a:r>
              <a:rPr lang="en-US" altLang="zh-CN" b="1" dirty="0">
                <a:latin typeface="+mn-lt"/>
              </a:rPr>
              <a:t>the </a:t>
            </a:r>
            <a:r>
              <a:rPr lang="en-US" altLang="zh-CN" b="1" dirty="0" smtClean="0">
                <a:latin typeface="+mn-lt"/>
              </a:rPr>
              <a:t>Firm </a:t>
            </a:r>
            <a:r>
              <a:rPr lang="en-US" altLang="zh-CN" b="1" dirty="0">
                <a:latin typeface="+mn-lt"/>
              </a:rPr>
              <a:t>and </a:t>
            </a:r>
            <a:r>
              <a:rPr lang="en-US" altLang="zh-CN" b="1" dirty="0" smtClean="0">
                <a:latin typeface="+mn-lt"/>
              </a:rPr>
              <a:t>Sector Levels</a:t>
            </a:r>
            <a:br>
              <a:rPr lang="en-US" altLang="zh-CN" b="1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>Wynne </a:t>
            </a:r>
            <a:r>
              <a:rPr lang="en-US" altLang="zh-CN" dirty="0">
                <a:latin typeface="+mn-lt"/>
              </a:rPr>
              <a:t>(2005), Hsieh and </a:t>
            </a:r>
            <a:r>
              <a:rPr lang="en-US" altLang="zh-CN" dirty="0" err="1">
                <a:latin typeface="+mn-lt"/>
              </a:rPr>
              <a:t>Klenow</a:t>
            </a:r>
            <a:r>
              <a:rPr lang="en-US" altLang="zh-CN" dirty="0">
                <a:latin typeface="+mn-lt"/>
              </a:rPr>
              <a:t> (2007, 2008), </a:t>
            </a:r>
            <a:r>
              <a:rPr lang="en-US" altLang="zh-CN" dirty="0" err="1">
                <a:latin typeface="+mn-lt"/>
              </a:rPr>
              <a:t>Erosa</a:t>
            </a:r>
            <a:r>
              <a:rPr lang="en-US" altLang="zh-CN" dirty="0">
                <a:latin typeface="+mn-lt"/>
              </a:rPr>
              <a:t> and Hidalgo-</a:t>
            </a:r>
            <a:r>
              <a:rPr lang="en-US" altLang="zh-CN" dirty="0" err="1">
                <a:latin typeface="+mn-lt"/>
              </a:rPr>
              <a:t>Cabrillana</a:t>
            </a:r>
            <a:r>
              <a:rPr lang="en-US" altLang="zh-CN" dirty="0">
                <a:latin typeface="+mn-lt"/>
              </a:rPr>
              <a:t> (2008), </a:t>
            </a: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Restuccia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Rogerson </a:t>
            </a:r>
            <a:r>
              <a:rPr lang="en-US" dirty="0">
                <a:latin typeface="+mn-lt"/>
              </a:rPr>
              <a:t>(2008</a:t>
            </a:r>
            <a:r>
              <a:rPr lang="en-US" dirty="0" smtClean="0">
                <a:latin typeface="+mn-lt"/>
              </a:rPr>
              <a:t>), </a:t>
            </a:r>
            <a:r>
              <a:rPr lang="en-US" altLang="zh-CN" dirty="0" err="1" smtClean="0">
                <a:latin typeface="+mn-lt"/>
              </a:rPr>
              <a:t>Barseghyan</a:t>
            </a:r>
            <a:r>
              <a:rPr lang="en-US" altLang="zh-CN" dirty="0" smtClean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and </a:t>
            </a:r>
            <a:r>
              <a:rPr lang="en-US" altLang="zh-CN" dirty="0" err="1">
                <a:latin typeface="+mn-lt"/>
              </a:rPr>
              <a:t>DiCecio</a:t>
            </a:r>
            <a:r>
              <a:rPr lang="en-US" altLang="zh-CN" dirty="0">
                <a:latin typeface="+mn-lt"/>
              </a:rPr>
              <a:t> (2011), </a:t>
            </a:r>
            <a:r>
              <a:rPr lang="en-US" altLang="zh-CN" dirty="0" err="1">
                <a:latin typeface="+mn-lt"/>
              </a:rPr>
              <a:t>Buera</a:t>
            </a:r>
            <a:r>
              <a:rPr lang="en-US" altLang="zh-CN" dirty="0">
                <a:latin typeface="+mn-lt"/>
              </a:rPr>
              <a:t>, </a:t>
            </a:r>
            <a:r>
              <a:rPr lang="en-US" altLang="zh-CN" dirty="0" err="1">
                <a:latin typeface="+mn-lt"/>
              </a:rPr>
              <a:t>Kaboski</a:t>
            </a:r>
            <a:r>
              <a:rPr lang="en-US" altLang="zh-CN" dirty="0">
                <a:latin typeface="+mn-lt"/>
              </a:rPr>
              <a:t>, and Shin (2011), </a:t>
            </a:r>
            <a:r>
              <a:rPr lang="en-US" altLang="zh-CN" dirty="0" smtClean="0">
                <a:latin typeface="+mn-lt"/>
              </a:rPr>
              <a:t>Becker</a:t>
            </a:r>
            <a:r>
              <a:rPr lang="en-US" altLang="zh-CN" dirty="0">
                <a:latin typeface="+mn-lt"/>
              </a:rPr>
              <a:t>, Chen and Greenberg (2013), </a:t>
            </a:r>
            <a:r>
              <a:rPr lang="en-US" altLang="zh-CN" dirty="0" err="1">
                <a:latin typeface="+mn-lt"/>
              </a:rPr>
              <a:t>Midrigan</a:t>
            </a:r>
            <a:r>
              <a:rPr lang="en-US" altLang="zh-CN" dirty="0">
                <a:latin typeface="+mn-lt"/>
              </a:rPr>
              <a:t> and Xu (2014</a:t>
            </a:r>
            <a:r>
              <a:rPr lang="en-US" altLang="zh-CN" dirty="0" smtClean="0">
                <a:latin typeface="+mn-lt"/>
              </a:rPr>
              <a:t>).</a:t>
            </a:r>
            <a:endParaRPr lang="en-US" altLang="zh-CN" dirty="0">
              <a:latin typeface="+mn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>
                <a:latin typeface="+mn-lt"/>
              </a:rPr>
              <a:t>Related Literature</a:t>
            </a:r>
            <a:endParaRPr lang="en-US" altLang="zh-CN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33C1C-C0DE-4D32-9211-40A87052EE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468313" y="1143000"/>
            <a:ext cx="7837487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>
              <a:tabLst>
                <a:tab pos="1612900" algn="l"/>
              </a:tabLst>
            </a:pPr>
            <a:r>
              <a:rPr lang="en-US" altLang="zh-CN" b="1" dirty="0" smtClean="0">
                <a:latin typeface="+mn-lt"/>
              </a:rPr>
              <a:t>The world economy: North (A small open economy) and South</a:t>
            </a:r>
            <a:endParaRPr lang="en-US" altLang="zh-CN" b="1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>
              <a:tabLst>
                <a:tab pos="1600200" algn="l"/>
              </a:tabLst>
            </a:pPr>
            <a:r>
              <a:rPr lang="en-US" altLang="zh-CN" b="1" dirty="0" smtClean="0">
                <a:latin typeface="+mn-lt"/>
              </a:rPr>
              <a:t>Agents</a:t>
            </a:r>
            <a:r>
              <a:rPr lang="en-US" altLang="zh-CN" dirty="0">
                <a:latin typeface="+mn-lt"/>
              </a:rPr>
              <a:t>: </a:t>
            </a:r>
            <a:r>
              <a:rPr lang="en-US" altLang="zh-CN" dirty="0" smtClean="0">
                <a:latin typeface="+mn-lt"/>
              </a:rPr>
              <a:t>        	live for two periods, i.e., young </a:t>
            </a:r>
            <a:r>
              <a:rPr lang="en-US" altLang="zh-CN" dirty="0">
                <a:latin typeface="+mn-lt"/>
              </a:rPr>
              <a:t>and </a:t>
            </a:r>
            <a:r>
              <a:rPr lang="en-US" altLang="zh-CN" dirty="0" smtClean="0">
                <a:latin typeface="+mn-lt"/>
              </a:rPr>
              <a:t>old;</a:t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>	consume only when old;</a:t>
            </a:r>
            <a:br>
              <a:rPr lang="en-US" altLang="zh-CN" dirty="0" smtClean="0">
                <a:latin typeface="+mn-lt"/>
              </a:rPr>
            </a:b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altLang="zh-CN" dirty="0">
                <a:latin typeface="+mn-lt"/>
              </a:rPr>
              <a:t>	</a:t>
            </a:r>
            <a:r>
              <a:rPr lang="en-US" altLang="zh-CN" dirty="0" smtClean="0">
                <a:latin typeface="+mn-lt"/>
              </a:rPr>
              <a:t>have the heterogeneous labor endowment when young.</a:t>
            </a:r>
            <a:endParaRPr lang="en-US" altLang="zh-CN" dirty="0">
              <a:latin typeface="+mn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/>
              <a:t>1.  The Model Setting:</a:t>
            </a:r>
            <a:br>
              <a:rPr lang="de-DE" altLang="zh-CN" dirty="0" smtClean="0"/>
            </a:br>
            <a:r>
              <a:rPr lang="de-DE" altLang="zh-CN" sz="2000" dirty="0" smtClean="0">
                <a:solidFill>
                  <a:srgbClr val="0070C0"/>
                </a:solidFill>
              </a:rPr>
              <a:t>A Two-Period, Overlapping-Generation Model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3600" y="3386608"/>
            <a:ext cx="6337301" cy="651992"/>
            <a:chOff x="2144712" y="3446879"/>
            <a:chExt cx="6337301" cy="651992"/>
          </a:xfrm>
        </p:grpSpPr>
        <p:graphicFrame>
          <p:nvGraphicFramePr>
            <p:cNvPr id="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344136"/>
                </p:ext>
              </p:extLst>
            </p:nvPr>
          </p:nvGraphicFramePr>
          <p:xfrm>
            <a:off x="2144712" y="3604042"/>
            <a:ext cx="120808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78" name="Equation" r:id="rId4" imgW="711000" imgH="241200" progId="Equation.3">
                    <p:embed/>
                  </p:oleObj>
                </mc:Choice>
                <mc:Fallback>
                  <p:oleObj name="Equation" r:id="rId4" imgW="711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2" y="3604042"/>
                          <a:ext cx="1208088" cy="4127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43526"/>
                </p:ext>
              </p:extLst>
            </p:nvPr>
          </p:nvGraphicFramePr>
          <p:xfrm>
            <a:off x="3780110" y="3446879"/>
            <a:ext cx="1325290" cy="651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79" name="Equation" r:id="rId6" imgW="495000" imgH="241200" progId="Equation.3">
                    <p:embed/>
                  </p:oleObj>
                </mc:Choice>
                <mc:Fallback>
                  <p:oleObj name="Equation" r:id="rId6" imgW="495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0110" y="3446879"/>
                          <a:ext cx="1325290" cy="6519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2746281"/>
                </p:ext>
              </p:extLst>
            </p:nvPr>
          </p:nvGraphicFramePr>
          <p:xfrm>
            <a:off x="5562600" y="3559592"/>
            <a:ext cx="15113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80" name="Equation" r:id="rId8" imgW="888840" imgH="279360" progId="Equation.3">
                    <p:embed/>
                  </p:oleObj>
                </mc:Choice>
                <mc:Fallback>
                  <p:oleObj name="Equation" r:id="rId8" imgW="8888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559592"/>
                          <a:ext cx="1511300" cy="479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6128569"/>
                </p:ext>
              </p:extLst>
            </p:nvPr>
          </p:nvGraphicFramePr>
          <p:xfrm>
            <a:off x="7429500" y="3640554"/>
            <a:ext cx="105251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81" name="Equation" r:id="rId10" imgW="380880" imgH="139680" progId="Equation.3">
                    <p:embed/>
                  </p:oleObj>
                </mc:Choice>
                <mc:Fallback>
                  <p:oleObj name="Equation" r:id="rId10" imgW="3808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9500" y="3640554"/>
                          <a:ext cx="1052513" cy="3873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57200" y="4419600"/>
            <a:ext cx="7848600" cy="1295400"/>
            <a:chOff x="457200" y="5029200"/>
            <a:chExt cx="7848600" cy="1295400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848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 sz="1600" b="1">
                  <a:ea typeface="宋体" pitchFamily="2" charset="-122"/>
                </a:defRPr>
              </a:lvl1pPr>
            </a:lstStyle>
            <a:p>
              <a:pPr>
                <a:tabLst>
                  <a:tab pos="1600200" algn="l"/>
                </a:tabLst>
              </a:pPr>
              <a:r>
                <a:rPr lang="en-US" altLang="zh-CN" sz="1800" dirty="0" smtClean="0">
                  <a:latin typeface="+mn-lt"/>
                </a:rPr>
                <a:t>The population </a:t>
              </a:r>
              <a:r>
                <a:rPr lang="en-US" altLang="zh-CN" sz="1800" dirty="0">
                  <a:latin typeface="+mn-lt"/>
                </a:rPr>
                <a:t>size of each generation is constant </a:t>
              </a:r>
              <a:r>
                <a:rPr lang="en-US" altLang="zh-CN" sz="1800" dirty="0" smtClean="0">
                  <a:latin typeface="+mn-lt"/>
                </a:rPr>
                <a:t>in each country.</a:t>
              </a:r>
              <a:endParaRPr lang="en-US" altLang="zh-CN" sz="1800" dirty="0">
                <a:latin typeface="+mn-lt"/>
              </a:endParaRPr>
            </a:p>
            <a:p>
              <a:endParaRPr lang="en-US" altLang="zh-CN" sz="1800" dirty="0" smtClean="0">
                <a:latin typeface="+mn-lt"/>
              </a:endParaRPr>
            </a:p>
            <a:p>
              <a:r>
                <a:rPr lang="en-US" altLang="zh-CN" sz="1800" dirty="0" smtClean="0">
                  <a:latin typeface="+mn-lt"/>
                </a:rPr>
                <a:t>Constant Aggregate Labor Supply</a:t>
              </a:r>
              <a:endParaRPr lang="en-US" altLang="zh-CN" sz="1800" dirty="0">
                <a:latin typeface="+mn-lt"/>
              </a:endParaRPr>
            </a:p>
          </p:txBody>
        </p:sp>
        <p:graphicFrame>
          <p:nvGraphicFramePr>
            <p:cNvPr id="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6275329"/>
                </p:ext>
              </p:extLst>
            </p:nvPr>
          </p:nvGraphicFramePr>
          <p:xfrm>
            <a:off x="4129087" y="5845175"/>
            <a:ext cx="18145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82" name="Equation" r:id="rId12" imgW="1066680" imgH="279360" progId="Equation.3">
                    <p:embed/>
                  </p:oleObj>
                </mc:Choice>
                <mc:Fallback>
                  <p:oleObj name="Equation" r:id="rId12" imgW="10666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9087" y="5845175"/>
                          <a:ext cx="1814513" cy="479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33C1C-C0DE-4D32-9211-40A87052EE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637615"/>
              </p:ext>
            </p:extLst>
          </p:nvPr>
        </p:nvGraphicFramePr>
        <p:xfrm>
          <a:off x="3352800" y="1122363"/>
          <a:ext cx="34337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6" name="Equation" r:id="rId4" imgW="2031840" imgH="507960" progId="Equation.3">
                  <p:embed/>
                </p:oleObj>
              </mc:Choice>
              <mc:Fallback>
                <p:oleObj name="Equation" r:id="rId4" imgW="2031840" imgH="507960" progId="Equation.3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22363"/>
                        <a:ext cx="3433763" cy="858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8312" y="1295400"/>
            <a:ext cx="31892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>
              <a:tabLst>
                <a:tab pos="1612900" algn="l"/>
              </a:tabLst>
            </a:pPr>
            <a:r>
              <a:rPr lang="en-US" altLang="zh-CN" b="1" dirty="0" smtClean="0">
                <a:latin typeface="+mn-lt"/>
              </a:rPr>
              <a:t>Two homogenous goods:</a:t>
            </a:r>
            <a:br>
              <a:rPr lang="en-US" altLang="zh-CN" b="1" dirty="0" smtClean="0">
                <a:latin typeface="+mn-lt"/>
              </a:rPr>
            </a:br>
            <a:r>
              <a:rPr lang="en-US" altLang="zh-CN" b="1" dirty="0" smtClean="0">
                <a:latin typeface="+mn-lt"/>
              </a:rPr>
              <a:t>indexed by 1 and 2</a:t>
            </a:r>
            <a:endParaRPr lang="en-US" altLang="zh-CN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2646363"/>
            <a:ext cx="7932737" cy="858837"/>
            <a:chOff x="457200" y="1808163"/>
            <a:chExt cx="7932737" cy="858837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457200" y="1929825"/>
              <a:ext cx="2514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>
                <a:tabLst>
                  <a:tab pos="1612900" algn="l"/>
                </a:tabLst>
              </a:pPr>
              <a:r>
                <a:rPr lang="en-US" altLang="zh-CN" b="1" dirty="0" smtClean="0">
                  <a:latin typeface="+mn-lt"/>
                </a:rPr>
                <a:t>Final good:</a:t>
              </a:r>
              <a:br>
                <a:rPr lang="en-US" altLang="zh-CN" b="1" dirty="0" smtClean="0">
                  <a:latin typeface="+mn-lt"/>
                </a:rPr>
              </a:br>
              <a:r>
                <a:rPr lang="en-US" altLang="zh-CN" b="1" dirty="0" smtClean="0">
                  <a:latin typeface="+mn-lt"/>
                </a:rPr>
                <a:t>(</a:t>
              </a:r>
              <a:r>
                <a:rPr lang="en-US" altLang="zh-CN" b="1" dirty="0" smtClean="0">
                  <a:solidFill>
                    <a:srgbClr val="0070C0"/>
                  </a:solidFill>
                  <a:latin typeface="+mn-lt"/>
                </a:rPr>
                <a:t>the Numeraire</a:t>
              </a:r>
              <a:r>
                <a:rPr lang="en-US" altLang="zh-CN" b="1" dirty="0" smtClean="0">
                  <a:latin typeface="+mn-lt"/>
                </a:rPr>
                <a:t>) </a:t>
              </a:r>
              <a:endParaRPr lang="en-US" altLang="zh-CN" dirty="0">
                <a:latin typeface="+mn-lt"/>
              </a:endParaRPr>
            </a:p>
          </p:txBody>
        </p:sp>
        <p:graphicFrame>
          <p:nvGraphicFramePr>
            <p:cNvPr id="2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3429000" y="1808163"/>
            <a:ext cx="2166937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57" name="Equation" r:id="rId6" imgW="1282680" imgH="507960" progId="Equation.3">
                    <p:embed/>
                  </p:oleObj>
                </mc:Choice>
                <mc:Fallback>
                  <p:oleObj name="Equation" r:id="rId6" imgW="1282680" imgH="507960" progId="Equation.3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808163"/>
                          <a:ext cx="2166937" cy="8588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791200" y="1851025"/>
            <a:ext cx="2598737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58" name="Equation" r:id="rId8" imgW="1536480" imgH="482400" progId="Equation.3">
                    <p:embed/>
                  </p:oleObj>
                </mc:Choice>
                <mc:Fallback>
                  <p:oleObj name="Equation" r:id="rId8" imgW="1536480" imgH="482400" progId="Equation.3">
                    <p:embed/>
                    <p:pic>
                      <p:nvPicPr>
                        <p:cNvPr id="2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1851025"/>
                          <a:ext cx="2598737" cy="8159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57200" y="4306669"/>
            <a:ext cx="4114800" cy="646331"/>
            <a:chOff x="457200" y="3200400"/>
            <a:chExt cx="4114800" cy="646331"/>
          </a:xfrm>
        </p:grpSpPr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457200" y="3200400"/>
              <a:ext cx="2590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indent="-342900">
                <a:spcBef>
                  <a:spcPct val="50000"/>
                </a:spcBef>
                <a:buFont typeface="Arial" pitchFamily="34" charset="0"/>
                <a:buChar char="•"/>
                <a:defRPr>
                  <a:ea typeface="宋体" pitchFamily="2" charset="-122"/>
                </a:defRPr>
              </a:lvl1pPr>
            </a:lstStyle>
            <a:p>
              <a:pPr>
                <a:tabLst>
                  <a:tab pos="1612900" algn="l"/>
                </a:tabLst>
              </a:pPr>
              <a:r>
                <a:rPr lang="en-US" altLang="zh-CN" b="1" dirty="0" smtClean="0">
                  <a:latin typeface="+mn-lt"/>
                </a:rPr>
                <a:t>Sector-specific </a:t>
              </a:r>
              <a:br>
                <a:rPr lang="en-US" altLang="zh-CN" b="1" dirty="0" smtClean="0">
                  <a:latin typeface="+mn-lt"/>
                </a:rPr>
              </a:br>
              <a:r>
                <a:rPr lang="en-US" altLang="zh-CN" b="1" dirty="0" smtClean="0">
                  <a:latin typeface="+mn-lt"/>
                </a:rPr>
                <a:t>investment</a:t>
              </a:r>
              <a:endParaRPr lang="en-US" altLang="zh-CN" dirty="0">
                <a:latin typeface="+mn-lt"/>
              </a:endParaRPr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3479800" y="3325813"/>
            <a:ext cx="1092200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59" name="Equation" r:id="rId10" imgW="647640" imgH="241200" progId="Equation.3">
                    <p:embed/>
                  </p:oleObj>
                </mc:Choice>
                <mc:Fallback>
                  <p:oleObj name="Equation" r:id="rId10" imgW="647640" imgH="241200" progId="Equation.3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800" y="3325813"/>
                          <a:ext cx="1092200" cy="4079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9750" y="304800"/>
            <a:ext cx="81470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de-DE" altLang="zh-CN" dirty="0" smtClean="0"/>
              <a:t>1.  The Model Setting:</a:t>
            </a:r>
            <a:br>
              <a:rPr lang="de-DE" altLang="zh-CN" dirty="0" smtClean="0"/>
            </a:br>
            <a:r>
              <a:rPr lang="de-DE" altLang="zh-CN" sz="2000" dirty="0" smtClean="0">
                <a:solidFill>
                  <a:srgbClr val="0070C0"/>
                </a:solidFill>
              </a:rPr>
              <a:t>Sectoral Structure: Two-Factor, Two-Sector </a:t>
            </a:r>
            <a:r>
              <a:rPr lang="en-US" sz="2000" dirty="0" smtClean="0">
                <a:solidFill>
                  <a:srgbClr val="0070C0"/>
                </a:solidFill>
              </a:rPr>
              <a:t>(AC 2009)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105400" y="43066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b="1" dirty="0" smtClean="0">
                <a:latin typeface="+mj-lt"/>
              </a:rPr>
              <a:t>Physical capital is sector-specific and fully depreciates after production.</a:t>
            </a:r>
            <a:endParaRPr lang="en-US" altLang="zh-CN" dirty="0">
              <a:latin typeface="+mj-lt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781800" y="1320225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50000"/>
              </a:spcBef>
              <a:buFont typeface="Arial" pitchFamily="34" charset="0"/>
              <a:buChar char="•"/>
              <a:defRPr>
                <a:ea typeface="宋体" pitchFamily="2" charset="-122"/>
              </a:defRPr>
            </a:lvl1pPr>
          </a:lstStyle>
          <a:p>
            <a:pPr marL="0" indent="0">
              <a:buNone/>
              <a:tabLst>
                <a:tab pos="1612900" algn="l"/>
              </a:tabLst>
            </a:pPr>
            <a:r>
              <a:rPr lang="en-US" altLang="zh-CN" sz="1600" b="1" dirty="0" smtClean="0">
                <a:latin typeface="+mn-lt"/>
              </a:rPr>
              <a:t>(can be generalized into the S-sector setting)</a:t>
            </a:r>
            <a:endParaRPr lang="en-US" altLang="zh-CN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11895</TotalTime>
  <Words>1810</Words>
  <Application>Microsoft Office PowerPoint</Application>
  <PresentationFormat>On-screen Show (4:3)</PresentationFormat>
  <Paragraphs>238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宋体</vt:lpstr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SMU</dc:creator>
  <cp:lastModifiedBy>Haiping Zhang</cp:lastModifiedBy>
  <cp:revision>1626</cp:revision>
  <cp:lastPrinted>2015-12-04T03:01:17Z</cp:lastPrinted>
  <dcterms:created xsi:type="dcterms:W3CDTF">2012-01-11T13:33:09Z</dcterms:created>
  <dcterms:modified xsi:type="dcterms:W3CDTF">2017-09-15T10:23:29Z</dcterms:modified>
</cp:coreProperties>
</file>